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772" y="-72"/>
      </p:cViewPr>
      <p:guideLst>
        <p:guide orient="horz" pos="453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4473894"/>
            <a:ext cx="7772400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8161020"/>
            <a:ext cx="6400800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2017-03-20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091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2017-03-20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1732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1210153"/>
            <a:ext cx="2057400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210153"/>
            <a:ext cx="6019800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2017-03-20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2777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2017-03-20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6678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9254491"/>
            <a:ext cx="7772400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6104099"/>
            <a:ext cx="7772400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2017-03-20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4052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7057551"/>
            <a:ext cx="4038600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7057551"/>
            <a:ext cx="4038600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2017-03-20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8873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76740"/>
            <a:ext cx="8229600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23737"/>
            <a:ext cx="4040188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4567237"/>
            <a:ext cx="4040188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8" y="3223737"/>
            <a:ext cx="4041775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8" y="4567237"/>
            <a:ext cx="4041775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2017-03-20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7426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2017-03-20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7249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2017-03-20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7322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3" y="573406"/>
            <a:ext cx="3008313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573407"/>
            <a:ext cx="5111750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3" y="3013711"/>
            <a:ext cx="3008313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2017-03-20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2667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10081260"/>
            <a:ext cx="5486400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1286829"/>
            <a:ext cx="5486400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11271410"/>
            <a:ext cx="5486400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2017-03-20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8035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576740"/>
            <a:ext cx="8229600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360422"/>
            <a:ext cx="8229600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13348337"/>
            <a:ext cx="2133600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37C04-D2A4-406A-A958-60318CC13528}" type="datetimeFigureOut">
              <a:rPr lang="ko-KR" altLang="en-US" smtClean="0"/>
              <a:t>2017-03-20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13348337"/>
            <a:ext cx="2895600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13348337"/>
            <a:ext cx="2133600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921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539554" y="169325"/>
            <a:ext cx="1920213" cy="34023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400" dirty="0">
                <a:solidFill>
                  <a:prstClr val="black"/>
                </a:solidFill>
              </a:rPr>
              <a:t>1</a:t>
            </a:r>
            <a:r>
              <a:rPr lang="ko-KR" altLang="en-US" sz="1400" dirty="0">
                <a:solidFill>
                  <a:prstClr val="black"/>
                </a:solidFill>
              </a:rPr>
              <a:t>학년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2651792" y="169325"/>
            <a:ext cx="1920213" cy="34023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400" dirty="0">
                <a:solidFill>
                  <a:prstClr val="black"/>
                </a:solidFill>
              </a:rPr>
              <a:t>2</a:t>
            </a:r>
            <a:r>
              <a:rPr lang="ko-KR" altLang="en-US" sz="1400" dirty="0">
                <a:solidFill>
                  <a:prstClr val="black"/>
                </a:solidFill>
              </a:rPr>
              <a:t>학년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4764026" y="169325"/>
            <a:ext cx="1920213" cy="34023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400" dirty="0">
                <a:solidFill>
                  <a:prstClr val="black"/>
                </a:solidFill>
              </a:rPr>
              <a:t>3</a:t>
            </a:r>
            <a:r>
              <a:rPr lang="ko-KR" altLang="en-US" sz="1400" dirty="0">
                <a:solidFill>
                  <a:prstClr val="black"/>
                </a:solidFill>
              </a:rPr>
              <a:t>학년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6876262" y="169325"/>
            <a:ext cx="1920213" cy="34023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400" dirty="0">
                <a:solidFill>
                  <a:prstClr val="black"/>
                </a:solidFill>
              </a:rPr>
              <a:t>4</a:t>
            </a:r>
            <a:r>
              <a:rPr lang="ko-KR" altLang="en-US" sz="1400" dirty="0">
                <a:solidFill>
                  <a:prstClr val="black"/>
                </a:solidFill>
              </a:rPr>
              <a:t>학년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97396" y="3463353"/>
            <a:ext cx="346151" cy="1072232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ko-KR" altLang="en-US" sz="1400" dirty="0" smtClean="0">
                <a:solidFill>
                  <a:prstClr val="white"/>
                </a:solidFill>
              </a:rPr>
              <a:t>전공 과목</a:t>
            </a:r>
            <a:endParaRPr lang="ko-KR" altLang="en-US" sz="1400" dirty="0">
              <a:solidFill>
                <a:prstClr val="white"/>
              </a:solidFill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97396" y="648174"/>
            <a:ext cx="346151" cy="266429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ko-KR" altLang="en-US" sz="1400" dirty="0" smtClean="0">
                <a:solidFill>
                  <a:prstClr val="white"/>
                </a:solidFill>
              </a:rPr>
              <a:t>교양 과목</a:t>
            </a:r>
            <a:endParaRPr lang="ko-KR" altLang="en-US" sz="1400" dirty="0">
              <a:solidFill>
                <a:prstClr val="white"/>
              </a:solidFill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539555" y="864196"/>
            <a:ext cx="864097" cy="629339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100" dirty="0" smtClean="0">
                <a:solidFill>
                  <a:prstClr val="black"/>
                </a:solidFill>
              </a:rPr>
              <a:t>DU</a:t>
            </a:r>
          </a:p>
          <a:p>
            <a:pPr algn="ctr" defTabSz="1063873"/>
            <a:r>
              <a:rPr lang="ko-KR" altLang="en-US" sz="1100" dirty="0" smtClean="0">
                <a:solidFill>
                  <a:prstClr val="black"/>
                </a:solidFill>
              </a:rPr>
              <a:t>비전 설계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1595714" y="864195"/>
            <a:ext cx="864097" cy="629339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100" dirty="0" smtClean="0">
                <a:solidFill>
                  <a:prstClr val="black"/>
                </a:solidFill>
              </a:rPr>
              <a:t>DU</a:t>
            </a:r>
          </a:p>
          <a:p>
            <a:pPr algn="ctr" defTabSz="1063873"/>
            <a:r>
              <a:rPr lang="ko-KR" altLang="en-US" sz="1100" dirty="0" smtClean="0">
                <a:solidFill>
                  <a:prstClr val="black"/>
                </a:solidFill>
              </a:rPr>
              <a:t>지역사랑</a:t>
            </a:r>
            <a:endParaRPr lang="en-US" altLang="ko-KR" sz="1100" dirty="0" smtClean="0">
              <a:solidFill>
                <a:prstClr val="black"/>
              </a:solidFill>
            </a:endParaRPr>
          </a:p>
          <a:p>
            <a:pPr algn="ctr" defTabSz="1063873"/>
            <a:r>
              <a:rPr lang="ko-KR" altLang="en-US" sz="1100" dirty="0" smtClean="0">
                <a:solidFill>
                  <a:prstClr val="black"/>
                </a:solidFill>
              </a:rPr>
              <a:t>프로젝</a:t>
            </a:r>
            <a:r>
              <a:rPr lang="ko-KR" altLang="en-US" sz="1100" dirty="0">
                <a:solidFill>
                  <a:prstClr val="black"/>
                </a:solidFill>
              </a:rPr>
              <a:t>트</a:t>
            </a:r>
          </a:p>
        </p:txBody>
      </p:sp>
      <p:sp>
        <p:nvSpPr>
          <p:cNvPr id="38" name="직사각형 37"/>
          <p:cNvSpPr/>
          <p:nvPr/>
        </p:nvSpPr>
        <p:spPr>
          <a:xfrm>
            <a:off x="3709951" y="864196"/>
            <a:ext cx="864097" cy="629339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100" dirty="0" smtClean="0">
                <a:solidFill>
                  <a:prstClr val="black"/>
                </a:solidFill>
              </a:rPr>
              <a:t>DU</a:t>
            </a:r>
          </a:p>
          <a:p>
            <a:pPr algn="ctr" defTabSz="1063873"/>
            <a:r>
              <a:rPr lang="ko-KR" altLang="en-US" sz="1100" dirty="0" smtClean="0">
                <a:solidFill>
                  <a:prstClr val="black"/>
                </a:solidFill>
              </a:rPr>
              <a:t>진로설계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539555" y="1656284"/>
            <a:ext cx="864097" cy="629339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ko-KR" altLang="en-US" sz="1100" dirty="0" smtClean="0">
                <a:solidFill>
                  <a:prstClr val="black"/>
                </a:solidFill>
              </a:rPr>
              <a:t>글쓰기</a:t>
            </a:r>
            <a:endParaRPr lang="en-US" altLang="ko-KR" sz="1100" dirty="0" smtClean="0">
              <a:solidFill>
                <a:prstClr val="black"/>
              </a:solidFill>
            </a:endParaRPr>
          </a:p>
          <a:p>
            <a:pPr algn="ctr" defTabSz="1063873"/>
            <a:r>
              <a:rPr lang="ko-KR" altLang="en-US" sz="1100" dirty="0" smtClean="0">
                <a:solidFill>
                  <a:prstClr val="black"/>
                </a:solidFill>
              </a:rPr>
              <a:t>기</a:t>
            </a:r>
            <a:r>
              <a:rPr lang="ko-KR" altLang="en-US" sz="1100" dirty="0">
                <a:solidFill>
                  <a:prstClr val="black"/>
                </a:solidFill>
              </a:rPr>
              <a:t>초</a:t>
            </a:r>
          </a:p>
        </p:txBody>
      </p:sp>
      <p:sp>
        <p:nvSpPr>
          <p:cNvPr id="42" name="직사각형 41"/>
          <p:cNvSpPr/>
          <p:nvPr/>
        </p:nvSpPr>
        <p:spPr>
          <a:xfrm>
            <a:off x="2653834" y="1656284"/>
            <a:ext cx="864097" cy="629339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ko-KR" altLang="en-US" sz="1100" dirty="0" smtClean="0">
                <a:solidFill>
                  <a:prstClr val="black"/>
                </a:solidFill>
              </a:rPr>
              <a:t>인문학</a:t>
            </a:r>
            <a:endParaRPr lang="en-US" altLang="ko-KR" sz="1100" dirty="0" smtClean="0">
              <a:solidFill>
                <a:prstClr val="black"/>
              </a:solidFill>
            </a:endParaRPr>
          </a:p>
          <a:p>
            <a:pPr algn="ctr" defTabSz="1063873"/>
            <a:r>
              <a:rPr lang="ko-KR" altLang="en-US" sz="1100" dirty="0" smtClean="0">
                <a:solidFill>
                  <a:prstClr val="black"/>
                </a:solidFill>
              </a:rPr>
              <a:t>명저와</a:t>
            </a:r>
            <a:endParaRPr lang="en-US" altLang="ko-KR" sz="1100" dirty="0" smtClean="0">
              <a:solidFill>
                <a:prstClr val="black"/>
              </a:solidFill>
            </a:endParaRPr>
          </a:p>
          <a:p>
            <a:pPr algn="ctr" defTabSz="1063873"/>
            <a:r>
              <a:rPr lang="ko-KR" altLang="en-US" sz="1100" dirty="0" smtClean="0">
                <a:solidFill>
                  <a:prstClr val="black"/>
                </a:solidFill>
              </a:rPr>
              <a:t>창의적</a:t>
            </a:r>
            <a:endParaRPr lang="en-US" altLang="ko-KR" sz="1100" dirty="0" smtClean="0">
              <a:solidFill>
                <a:prstClr val="black"/>
              </a:solidFill>
            </a:endParaRPr>
          </a:p>
          <a:p>
            <a:pPr algn="ctr" defTabSz="1063873"/>
            <a:r>
              <a:rPr lang="ko-KR" altLang="en-US" sz="1100" dirty="0" smtClean="0">
                <a:solidFill>
                  <a:prstClr val="black"/>
                </a:solidFill>
              </a:rPr>
              <a:t>글쓰기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539555" y="2467106"/>
            <a:ext cx="864097" cy="629339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100" dirty="0" smtClean="0">
                <a:solidFill>
                  <a:prstClr val="black"/>
                </a:solidFill>
              </a:rPr>
              <a:t>DU </a:t>
            </a:r>
          </a:p>
          <a:p>
            <a:pPr algn="ctr" defTabSz="1063873"/>
            <a:r>
              <a:rPr lang="ko-KR" altLang="en-US" sz="1100" dirty="0" smtClean="0">
                <a:solidFill>
                  <a:prstClr val="black"/>
                </a:solidFill>
              </a:rPr>
              <a:t>실용영어</a:t>
            </a:r>
            <a:r>
              <a:rPr lang="en-US" altLang="ko-KR" sz="1100" dirty="0" smtClean="0">
                <a:solidFill>
                  <a:prstClr val="black"/>
                </a:solidFill>
              </a:rPr>
              <a:t>(1)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1595714" y="2467105"/>
            <a:ext cx="864097" cy="629339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100" dirty="0" smtClean="0">
                <a:solidFill>
                  <a:prstClr val="black"/>
                </a:solidFill>
              </a:rPr>
              <a:t>DU</a:t>
            </a:r>
          </a:p>
          <a:p>
            <a:pPr algn="ctr" defTabSz="1063873"/>
            <a:r>
              <a:rPr lang="ko-KR" altLang="en-US" sz="1100" dirty="0" smtClean="0">
                <a:solidFill>
                  <a:prstClr val="black"/>
                </a:solidFill>
              </a:rPr>
              <a:t>실용영어</a:t>
            </a:r>
            <a:endParaRPr lang="en-US" altLang="ko-KR" sz="1100" dirty="0" smtClean="0">
              <a:solidFill>
                <a:prstClr val="black"/>
              </a:solidFill>
            </a:endParaRPr>
          </a:p>
          <a:p>
            <a:pPr algn="ctr" defTabSz="1063873"/>
            <a:r>
              <a:rPr lang="en-US" altLang="ko-KR" sz="1100" dirty="0" smtClean="0">
                <a:solidFill>
                  <a:prstClr val="black"/>
                </a:solidFill>
              </a:rPr>
              <a:t>(2)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2651792" y="2467106"/>
            <a:ext cx="864097" cy="629339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100" dirty="0" smtClean="0">
                <a:solidFill>
                  <a:prstClr val="black"/>
                </a:solidFill>
              </a:rPr>
              <a:t>DU</a:t>
            </a:r>
          </a:p>
          <a:p>
            <a:pPr algn="ctr" defTabSz="1063873"/>
            <a:r>
              <a:rPr lang="ko-KR" altLang="en-US" sz="1100" dirty="0" smtClean="0">
                <a:solidFill>
                  <a:prstClr val="black"/>
                </a:solidFill>
              </a:rPr>
              <a:t>실용영어</a:t>
            </a:r>
            <a:endParaRPr lang="en-US" altLang="ko-KR" sz="1100" dirty="0" smtClean="0">
              <a:solidFill>
                <a:prstClr val="black"/>
              </a:solidFill>
            </a:endParaRPr>
          </a:p>
          <a:p>
            <a:pPr algn="ctr" defTabSz="1063873"/>
            <a:r>
              <a:rPr lang="en-US" altLang="ko-KR" sz="1100" dirty="0" smtClean="0">
                <a:solidFill>
                  <a:prstClr val="black"/>
                </a:solidFill>
              </a:rPr>
              <a:t>(3)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cxnSp>
        <p:nvCxnSpPr>
          <p:cNvPr id="46" name="직선 화살표 연결선 45"/>
          <p:cNvCxnSpPr/>
          <p:nvPr/>
        </p:nvCxnSpPr>
        <p:spPr>
          <a:xfrm flipV="1">
            <a:off x="1403650" y="1224237"/>
            <a:ext cx="192062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직선 화살표 연결선 46"/>
          <p:cNvCxnSpPr/>
          <p:nvPr/>
        </p:nvCxnSpPr>
        <p:spPr>
          <a:xfrm flipV="1">
            <a:off x="1403651" y="2781775"/>
            <a:ext cx="192062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직선 화살표 연결선 47"/>
          <p:cNvCxnSpPr/>
          <p:nvPr/>
        </p:nvCxnSpPr>
        <p:spPr>
          <a:xfrm flipV="1">
            <a:off x="2461770" y="2781775"/>
            <a:ext cx="192062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직선 화살표 연결선 48"/>
          <p:cNvCxnSpPr>
            <a:stCxn id="40" idx="3"/>
            <a:endCxn id="42" idx="1"/>
          </p:cNvCxnSpPr>
          <p:nvPr/>
        </p:nvCxnSpPr>
        <p:spPr>
          <a:xfrm>
            <a:off x="1403650" y="1970954"/>
            <a:ext cx="125018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직선 화살표 연결선 49"/>
          <p:cNvCxnSpPr/>
          <p:nvPr/>
        </p:nvCxnSpPr>
        <p:spPr>
          <a:xfrm>
            <a:off x="2471769" y="1183511"/>
            <a:ext cx="125018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5" name="직사각형 84"/>
          <p:cNvSpPr/>
          <p:nvPr/>
        </p:nvSpPr>
        <p:spPr>
          <a:xfrm>
            <a:off x="8022330" y="3358210"/>
            <a:ext cx="792088" cy="674339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모의수업실습</a:t>
            </a:r>
            <a:endParaRPr lang="en-US" altLang="ko-KR" sz="1100" smtClean="0"/>
          </a:p>
        </p:txBody>
      </p:sp>
      <p:sp>
        <p:nvSpPr>
          <p:cNvPr id="86" name="직사각형 85"/>
          <p:cNvSpPr/>
          <p:nvPr/>
        </p:nvSpPr>
        <p:spPr>
          <a:xfrm>
            <a:off x="4861595" y="4994920"/>
            <a:ext cx="865374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시각장애의사소통법</a:t>
            </a:r>
            <a:endParaRPr lang="en-US" altLang="ko-KR" sz="1100" smtClean="0"/>
          </a:p>
        </p:txBody>
      </p:sp>
      <p:sp>
        <p:nvSpPr>
          <p:cNvPr id="88" name="직사각형 87"/>
          <p:cNvSpPr/>
          <p:nvPr/>
        </p:nvSpPr>
        <p:spPr>
          <a:xfrm>
            <a:off x="6876260" y="4994920"/>
            <a:ext cx="865374" cy="68407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건강장애아교육</a:t>
            </a:r>
            <a:endParaRPr lang="en-US" altLang="ko-KR" sz="1100" smtClean="0"/>
          </a:p>
        </p:txBody>
      </p:sp>
      <p:sp>
        <p:nvSpPr>
          <p:cNvPr id="89" name="직사각형 88"/>
          <p:cNvSpPr/>
          <p:nvPr/>
        </p:nvSpPr>
        <p:spPr>
          <a:xfrm>
            <a:off x="4861595" y="5787008"/>
            <a:ext cx="865374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저시력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학생지도</a:t>
            </a:r>
            <a:endParaRPr lang="en-US" altLang="ko-KR" sz="1100" smtClean="0"/>
          </a:p>
        </p:txBody>
      </p:sp>
      <p:sp>
        <p:nvSpPr>
          <p:cNvPr id="91" name="직사각형 90"/>
          <p:cNvSpPr/>
          <p:nvPr/>
        </p:nvSpPr>
        <p:spPr>
          <a:xfrm>
            <a:off x="2651151" y="5787008"/>
            <a:ext cx="865374" cy="68407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장애학생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통합교육론</a:t>
            </a:r>
            <a:endParaRPr lang="en-US" altLang="ko-KR" sz="1100" dirty="0" smtClean="0"/>
          </a:p>
        </p:txBody>
      </p:sp>
      <p:sp>
        <p:nvSpPr>
          <p:cNvPr id="92" name="직사각형 91"/>
          <p:cNvSpPr/>
          <p:nvPr/>
        </p:nvSpPr>
        <p:spPr>
          <a:xfrm>
            <a:off x="3708673" y="4202832"/>
            <a:ext cx="865374" cy="68407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시각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장애아</a:t>
            </a:r>
            <a:r>
              <a:rPr lang="en-US" altLang="ko-KR" sz="1100" dirty="0" smtClean="0"/>
              <a:t> </a:t>
            </a:r>
          </a:p>
          <a:p>
            <a:pPr algn="ctr"/>
            <a:r>
              <a:rPr lang="ko-KR" altLang="en-US" sz="1100" dirty="0" smtClean="0"/>
              <a:t>교육</a:t>
            </a:r>
            <a:endParaRPr lang="en-US" altLang="ko-KR" sz="1100" dirty="0" smtClean="0"/>
          </a:p>
        </p:txBody>
      </p:sp>
      <p:sp>
        <p:nvSpPr>
          <p:cNvPr id="93" name="직사각형 92"/>
          <p:cNvSpPr/>
          <p:nvPr/>
        </p:nvSpPr>
        <p:spPr>
          <a:xfrm>
            <a:off x="3709467" y="4994920"/>
            <a:ext cx="865374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보행훈련</a:t>
            </a:r>
            <a:endParaRPr lang="en-US" altLang="ko-KR" sz="1100" smtClean="0"/>
          </a:p>
        </p:txBody>
      </p:sp>
      <p:sp>
        <p:nvSpPr>
          <p:cNvPr id="94" name="직사각형 93"/>
          <p:cNvSpPr/>
          <p:nvPr/>
        </p:nvSpPr>
        <p:spPr>
          <a:xfrm>
            <a:off x="1549227" y="3358210"/>
            <a:ext cx="910540" cy="674339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현장특수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이해</a:t>
            </a:r>
            <a:endParaRPr lang="en-US" altLang="ko-KR" sz="1100" dirty="0" smtClean="0"/>
          </a:p>
        </p:txBody>
      </p:sp>
      <p:sp>
        <p:nvSpPr>
          <p:cNvPr id="95" name="직사각형 94"/>
          <p:cNvSpPr/>
          <p:nvPr/>
        </p:nvSpPr>
        <p:spPr>
          <a:xfrm>
            <a:off x="541116" y="3816954"/>
            <a:ext cx="862535" cy="64294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특수</a:t>
            </a:r>
          </a:p>
          <a:p>
            <a:pPr algn="ctr"/>
            <a:r>
              <a:rPr lang="ko-KR" altLang="en-US" sz="1100" dirty="0" smtClean="0"/>
              <a:t>교육학</a:t>
            </a:r>
            <a:endParaRPr lang="en-US" altLang="ko-KR" sz="1100" dirty="0" smtClean="0"/>
          </a:p>
        </p:txBody>
      </p:sp>
      <p:sp>
        <p:nvSpPr>
          <p:cNvPr id="96" name="직사각형 95"/>
          <p:cNvSpPr/>
          <p:nvPr/>
        </p:nvSpPr>
        <p:spPr>
          <a:xfrm>
            <a:off x="1549227" y="4202832"/>
            <a:ext cx="910540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장애아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발달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심리학</a:t>
            </a:r>
            <a:endParaRPr lang="en-US" altLang="ko-KR" sz="1100" dirty="0" smtClean="0"/>
          </a:p>
        </p:txBody>
      </p:sp>
      <p:sp>
        <p:nvSpPr>
          <p:cNvPr id="97" name="직사각형 96"/>
          <p:cNvSpPr/>
          <p:nvPr/>
        </p:nvSpPr>
        <p:spPr>
          <a:xfrm>
            <a:off x="4869212" y="6579096"/>
            <a:ext cx="865374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청각장애아교육과정 </a:t>
            </a:r>
            <a:r>
              <a:rPr lang="ko-KR" altLang="en-US" sz="1100" dirty="0" err="1" smtClean="0"/>
              <a:t>및지도</a:t>
            </a:r>
            <a:endParaRPr lang="en-US" altLang="ko-KR" sz="1100" dirty="0" smtClean="0"/>
          </a:p>
        </p:txBody>
      </p:sp>
      <p:sp>
        <p:nvSpPr>
          <p:cNvPr id="98" name="직사각형 97"/>
          <p:cNvSpPr/>
          <p:nvPr/>
        </p:nvSpPr>
        <p:spPr>
          <a:xfrm>
            <a:off x="2650513" y="6579096"/>
            <a:ext cx="865374" cy="68407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장애아진단 및 평가</a:t>
            </a:r>
            <a:endParaRPr lang="en-US" altLang="ko-KR" sz="1100" smtClean="0"/>
          </a:p>
        </p:txBody>
      </p:sp>
      <p:sp>
        <p:nvSpPr>
          <p:cNvPr id="99" name="직사각형 98"/>
          <p:cNvSpPr/>
          <p:nvPr/>
        </p:nvSpPr>
        <p:spPr>
          <a:xfrm>
            <a:off x="6876256" y="6589329"/>
            <a:ext cx="865374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전환교육</a:t>
            </a:r>
            <a:endParaRPr lang="en-US" altLang="ko-KR" sz="1100" smtClean="0"/>
          </a:p>
        </p:txBody>
      </p:sp>
      <p:sp>
        <p:nvSpPr>
          <p:cNvPr id="100" name="직사각형 99"/>
          <p:cNvSpPr/>
          <p:nvPr/>
        </p:nvSpPr>
        <p:spPr>
          <a:xfrm>
            <a:off x="4869212" y="7371184"/>
            <a:ext cx="865374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청각장애아언어지도</a:t>
            </a:r>
            <a:endParaRPr lang="en-US" altLang="ko-KR" sz="1100" dirty="0" smtClean="0"/>
          </a:p>
        </p:txBody>
      </p:sp>
      <p:sp>
        <p:nvSpPr>
          <p:cNvPr id="101" name="직사각형 100"/>
          <p:cNvSpPr/>
          <p:nvPr/>
        </p:nvSpPr>
        <p:spPr>
          <a:xfrm>
            <a:off x="5877324" y="7371184"/>
            <a:ext cx="865374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청각장애아교과지도법</a:t>
            </a:r>
            <a:endParaRPr lang="en-US" altLang="ko-KR" sz="1100" dirty="0" smtClean="0"/>
          </a:p>
        </p:txBody>
      </p:sp>
      <p:sp>
        <p:nvSpPr>
          <p:cNvPr id="102" name="직사각형 101"/>
          <p:cNvSpPr/>
          <p:nvPr/>
        </p:nvSpPr>
        <p:spPr>
          <a:xfrm>
            <a:off x="6876256" y="7392787"/>
            <a:ext cx="865374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특수교육교재연구 및 </a:t>
            </a:r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03" name="직사각형 102"/>
          <p:cNvSpPr/>
          <p:nvPr/>
        </p:nvSpPr>
        <p:spPr>
          <a:xfrm>
            <a:off x="4869212" y="8163272"/>
            <a:ext cx="865374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읽기쓰기학습장애아교육</a:t>
            </a:r>
            <a:endParaRPr lang="en-US" altLang="ko-KR" sz="1100" dirty="0" smtClean="0"/>
          </a:p>
        </p:txBody>
      </p:sp>
      <p:sp>
        <p:nvSpPr>
          <p:cNvPr id="104" name="직사각형 103"/>
          <p:cNvSpPr/>
          <p:nvPr/>
        </p:nvSpPr>
        <p:spPr>
          <a:xfrm>
            <a:off x="5877324" y="8163272"/>
            <a:ext cx="865374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수학학습장애아교육</a:t>
            </a:r>
            <a:endParaRPr lang="en-US" altLang="ko-KR" sz="1100" dirty="0" smtClean="0"/>
          </a:p>
        </p:txBody>
      </p:sp>
      <p:sp>
        <p:nvSpPr>
          <p:cNvPr id="105" name="직사각형 104"/>
          <p:cNvSpPr/>
          <p:nvPr/>
        </p:nvSpPr>
        <p:spPr>
          <a:xfrm>
            <a:off x="8029947" y="8163272"/>
            <a:ext cx="865374" cy="68407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자폐성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장애아교육</a:t>
            </a:r>
            <a:endParaRPr lang="en-US" altLang="ko-KR" sz="1100" smtClean="0"/>
          </a:p>
        </p:txBody>
      </p:sp>
      <p:sp>
        <p:nvSpPr>
          <p:cNvPr id="106" name="직사각형 105"/>
          <p:cNvSpPr/>
          <p:nvPr/>
        </p:nvSpPr>
        <p:spPr>
          <a:xfrm>
            <a:off x="4832569" y="12915800"/>
            <a:ext cx="865374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지체아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언어지도</a:t>
            </a:r>
            <a:endParaRPr lang="en-US" altLang="ko-KR" sz="1100" smtClean="0"/>
          </a:p>
        </p:txBody>
      </p:sp>
      <p:sp>
        <p:nvSpPr>
          <p:cNvPr id="107" name="직사각형 106"/>
          <p:cNvSpPr/>
          <p:nvPr/>
        </p:nvSpPr>
        <p:spPr>
          <a:xfrm>
            <a:off x="5818863" y="4994920"/>
            <a:ext cx="865374" cy="68407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정서</a:t>
            </a:r>
            <a:r>
              <a:rPr lang="en-US" altLang="ko-KR" sz="1100" smtClean="0"/>
              <a:t>·</a:t>
            </a:r>
            <a:r>
              <a:rPr lang="ko-KR" altLang="en-US" sz="1100" smtClean="0"/>
              <a:t>행동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109" name="직사각형 108"/>
          <p:cNvSpPr/>
          <p:nvPr/>
        </p:nvSpPr>
        <p:spPr>
          <a:xfrm>
            <a:off x="3717084" y="6579096"/>
            <a:ext cx="865374" cy="68407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청각장애아교육</a:t>
            </a:r>
            <a:endParaRPr lang="en-US" altLang="ko-KR" sz="1100" dirty="0" smtClean="0"/>
          </a:p>
        </p:txBody>
      </p:sp>
      <p:sp>
        <p:nvSpPr>
          <p:cNvPr id="110" name="직사각형 109"/>
          <p:cNvSpPr/>
          <p:nvPr/>
        </p:nvSpPr>
        <p:spPr>
          <a:xfrm>
            <a:off x="3717084" y="8163272"/>
            <a:ext cx="865374" cy="68407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학습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111" name="직사각형 110"/>
          <p:cNvSpPr/>
          <p:nvPr/>
        </p:nvSpPr>
        <p:spPr>
          <a:xfrm>
            <a:off x="3717084" y="8955360"/>
            <a:ext cx="865374" cy="68407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특수학교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교육과정론</a:t>
            </a:r>
            <a:endParaRPr lang="en-US" altLang="ko-KR" sz="1100" smtClean="0"/>
          </a:p>
        </p:txBody>
      </p:sp>
      <p:sp>
        <p:nvSpPr>
          <p:cNvPr id="112" name="직사각형 111"/>
          <p:cNvSpPr/>
          <p:nvPr/>
        </p:nvSpPr>
        <p:spPr>
          <a:xfrm>
            <a:off x="4869212" y="9747448"/>
            <a:ext cx="865374" cy="68407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특수교육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공학</a:t>
            </a:r>
            <a:endParaRPr lang="en-US" altLang="ko-KR" sz="1100" dirty="0" smtClean="0"/>
          </a:p>
        </p:txBody>
      </p:sp>
      <p:sp>
        <p:nvSpPr>
          <p:cNvPr id="113" name="직사각형 112"/>
          <p:cNvSpPr/>
          <p:nvPr/>
        </p:nvSpPr>
        <p:spPr>
          <a:xfrm>
            <a:off x="8029947" y="9747448"/>
            <a:ext cx="865374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수업지도 이론 및 실습</a:t>
            </a:r>
            <a:endParaRPr lang="en-US" altLang="ko-KR" sz="1100" smtClean="0"/>
          </a:p>
        </p:txBody>
      </p:sp>
      <p:sp>
        <p:nvSpPr>
          <p:cNvPr id="114" name="직사각형 113"/>
          <p:cNvSpPr/>
          <p:nvPr/>
        </p:nvSpPr>
        <p:spPr>
          <a:xfrm>
            <a:off x="4869212" y="10539536"/>
            <a:ext cx="865374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중복</a:t>
            </a:r>
            <a:r>
              <a:rPr lang="en-US" altLang="ko-KR" sz="1100" smtClean="0"/>
              <a:t>·</a:t>
            </a:r>
            <a:r>
              <a:rPr lang="ko-KR" altLang="en-US" sz="1100" smtClean="0"/>
              <a:t>지체 부자유아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지도법</a:t>
            </a:r>
            <a:endParaRPr lang="en-US" altLang="ko-KR" sz="1100" smtClean="0"/>
          </a:p>
        </p:txBody>
      </p:sp>
      <p:sp>
        <p:nvSpPr>
          <p:cNvPr id="116" name="직사각형 115"/>
          <p:cNvSpPr/>
          <p:nvPr/>
        </p:nvSpPr>
        <p:spPr>
          <a:xfrm>
            <a:off x="4869212" y="11331624"/>
            <a:ext cx="865374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중복</a:t>
            </a:r>
            <a:r>
              <a:rPr lang="en-US" altLang="ko-KR" sz="1100" smtClean="0"/>
              <a:t>·</a:t>
            </a:r>
            <a:r>
              <a:rPr lang="ko-KR" altLang="en-US" sz="1100" smtClean="0"/>
              <a:t>지체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부자유아재활지도</a:t>
            </a:r>
            <a:endParaRPr lang="en-US" altLang="ko-KR" sz="1100" smtClean="0"/>
          </a:p>
        </p:txBody>
      </p:sp>
      <p:sp>
        <p:nvSpPr>
          <p:cNvPr id="117" name="직사각형 116"/>
          <p:cNvSpPr/>
          <p:nvPr/>
        </p:nvSpPr>
        <p:spPr>
          <a:xfrm>
            <a:off x="5877324" y="11331624"/>
            <a:ext cx="865374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지체부자유아 교과지도법</a:t>
            </a:r>
            <a:endParaRPr lang="en-US" altLang="ko-KR" sz="1100" smtClean="0"/>
          </a:p>
        </p:txBody>
      </p:sp>
      <p:sp>
        <p:nvSpPr>
          <p:cNvPr id="118" name="직사각형 117"/>
          <p:cNvSpPr/>
          <p:nvPr/>
        </p:nvSpPr>
        <p:spPr>
          <a:xfrm>
            <a:off x="4869213" y="12123712"/>
            <a:ext cx="828731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특수교육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역사 및 철학</a:t>
            </a:r>
            <a:endParaRPr lang="en-US" altLang="ko-KR" sz="1100" dirty="0" smtClean="0"/>
          </a:p>
        </p:txBody>
      </p:sp>
      <p:sp>
        <p:nvSpPr>
          <p:cNvPr id="119" name="직사각형 118"/>
          <p:cNvSpPr/>
          <p:nvPr/>
        </p:nvSpPr>
        <p:spPr>
          <a:xfrm>
            <a:off x="5877324" y="12123712"/>
            <a:ext cx="865374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교사론</a:t>
            </a:r>
            <a:endParaRPr lang="en-US" altLang="ko-KR" sz="1100" smtClean="0"/>
          </a:p>
        </p:txBody>
      </p:sp>
      <p:sp>
        <p:nvSpPr>
          <p:cNvPr id="120" name="직사각형 119"/>
          <p:cNvSpPr/>
          <p:nvPr/>
        </p:nvSpPr>
        <p:spPr>
          <a:xfrm>
            <a:off x="8029947" y="12123712"/>
            <a:ext cx="792088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특수교육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논리 및 논술</a:t>
            </a:r>
            <a:endParaRPr lang="en-US" altLang="ko-KR" sz="1100" dirty="0" smtClean="0"/>
          </a:p>
        </p:txBody>
      </p:sp>
      <p:sp>
        <p:nvSpPr>
          <p:cNvPr id="121" name="직사각형 120"/>
          <p:cNvSpPr/>
          <p:nvPr/>
        </p:nvSpPr>
        <p:spPr>
          <a:xfrm>
            <a:off x="2701355" y="10539536"/>
            <a:ext cx="865374" cy="68407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장애교육</a:t>
            </a:r>
            <a:endParaRPr lang="en-US" altLang="ko-KR" sz="1100" smtClean="0"/>
          </a:p>
        </p:txBody>
      </p:sp>
      <p:sp>
        <p:nvSpPr>
          <p:cNvPr id="124" name="직사각형 123"/>
          <p:cNvSpPr/>
          <p:nvPr/>
        </p:nvSpPr>
        <p:spPr>
          <a:xfrm>
            <a:off x="2701355" y="12915800"/>
            <a:ext cx="865374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지체아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126" name="직사각형 125"/>
          <p:cNvSpPr/>
          <p:nvPr/>
        </p:nvSpPr>
        <p:spPr>
          <a:xfrm>
            <a:off x="5818863" y="5787008"/>
            <a:ext cx="865374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정신지체아 교과지도법</a:t>
            </a:r>
            <a:endParaRPr lang="en-US" altLang="ko-KR" sz="1100" smtClean="0"/>
          </a:p>
        </p:txBody>
      </p:sp>
      <p:sp>
        <p:nvSpPr>
          <p:cNvPr id="127" name="직사각형 126"/>
          <p:cNvSpPr/>
          <p:nvPr/>
        </p:nvSpPr>
        <p:spPr>
          <a:xfrm>
            <a:off x="4861595" y="4183412"/>
            <a:ext cx="865374" cy="68407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의사소통장애아교육</a:t>
            </a:r>
            <a:endParaRPr lang="en-US" altLang="ko-KR" sz="1100" smtClean="0"/>
          </a:p>
        </p:txBody>
      </p:sp>
      <p:sp>
        <p:nvSpPr>
          <p:cNvPr id="128" name="직사각형 127"/>
          <p:cNvSpPr/>
          <p:nvPr/>
        </p:nvSpPr>
        <p:spPr>
          <a:xfrm>
            <a:off x="5869707" y="8955360"/>
            <a:ext cx="865374" cy="68407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중복</a:t>
            </a:r>
            <a:r>
              <a:rPr lang="en-US" altLang="ko-KR" sz="1100" smtClean="0"/>
              <a:t>·</a:t>
            </a:r>
            <a:r>
              <a:rPr lang="ko-KR" altLang="en-US" sz="1100" smtClean="0"/>
              <a:t>중증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장애교육</a:t>
            </a:r>
            <a:endParaRPr lang="en-US" altLang="ko-KR" sz="1100" smtClean="0"/>
          </a:p>
        </p:txBody>
      </p:sp>
      <p:sp>
        <p:nvSpPr>
          <p:cNvPr id="129" name="직사각형 128"/>
          <p:cNvSpPr/>
          <p:nvPr/>
        </p:nvSpPr>
        <p:spPr>
          <a:xfrm>
            <a:off x="5869707" y="12915800"/>
            <a:ext cx="865374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행동수정</a:t>
            </a:r>
            <a:endParaRPr lang="en-US" altLang="ko-KR" sz="1100" smtClean="0"/>
          </a:p>
        </p:txBody>
      </p:sp>
      <p:cxnSp>
        <p:nvCxnSpPr>
          <p:cNvPr id="133" name="직선 화살표 연결선 132"/>
          <p:cNvCxnSpPr>
            <a:stCxn id="92" idx="2"/>
            <a:endCxn id="93" idx="0"/>
          </p:cNvCxnSpPr>
          <p:nvPr/>
        </p:nvCxnSpPr>
        <p:spPr>
          <a:xfrm>
            <a:off x="4141360" y="4886908"/>
            <a:ext cx="794" cy="10801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직선 화살표 연결선 133"/>
          <p:cNvCxnSpPr>
            <a:stCxn id="93" idx="3"/>
            <a:endCxn id="86" idx="1"/>
          </p:cNvCxnSpPr>
          <p:nvPr/>
        </p:nvCxnSpPr>
        <p:spPr>
          <a:xfrm>
            <a:off x="4574841" y="5336958"/>
            <a:ext cx="286754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직선 화살표 연결선 134"/>
          <p:cNvCxnSpPr>
            <a:stCxn id="86" idx="2"/>
            <a:endCxn id="89" idx="0"/>
          </p:cNvCxnSpPr>
          <p:nvPr/>
        </p:nvCxnSpPr>
        <p:spPr>
          <a:xfrm>
            <a:off x="5294282" y="5678996"/>
            <a:ext cx="0" cy="10801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직선 화살표 연결선 136"/>
          <p:cNvCxnSpPr>
            <a:stCxn id="109" idx="3"/>
            <a:endCxn id="97" idx="1"/>
          </p:cNvCxnSpPr>
          <p:nvPr/>
        </p:nvCxnSpPr>
        <p:spPr>
          <a:xfrm>
            <a:off x="4582458" y="6921134"/>
            <a:ext cx="286754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직선 화살표 연결선 137"/>
          <p:cNvCxnSpPr>
            <a:stCxn id="97" idx="2"/>
            <a:endCxn id="100" idx="0"/>
          </p:cNvCxnSpPr>
          <p:nvPr/>
        </p:nvCxnSpPr>
        <p:spPr>
          <a:xfrm>
            <a:off x="5301899" y="7263172"/>
            <a:ext cx="0" cy="10801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직선 화살표 연결선 138"/>
          <p:cNvCxnSpPr>
            <a:stCxn id="100" idx="3"/>
            <a:endCxn id="101" idx="1"/>
          </p:cNvCxnSpPr>
          <p:nvPr/>
        </p:nvCxnSpPr>
        <p:spPr>
          <a:xfrm>
            <a:off x="5734586" y="7713222"/>
            <a:ext cx="142738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직선 화살표 연결선 139"/>
          <p:cNvCxnSpPr>
            <a:stCxn id="110" idx="3"/>
            <a:endCxn id="103" idx="1"/>
          </p:cNvCxnSpPr>
          <p:nvPr/>
        </p:nvCxnSpPr>
        <p:spPr>
          <a:xfrm>
            <a:off x="4582458" y="8505310"/>
            <a:ext cx="286754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직선 화살표 연결선 140"/>
          <p:cNvCxnSpPr>
            <a:stCxn id="103" idx="3"/>
            <a:endCxn id="104" idx="1"/>
          </p:cNvCxnSpPr>
          <p:nvPr/>
        </p:nvCxnSpPr>
        <p:spPr>
          <a:xfrm>
            <a:off x="5734586" y="8505310"/>
            <a:ext cx="142738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직선 화살표 연결선 141"/>
          <p:cNvCxnSpPr>
            <a:stCxn id="112" idx="3"/>
            <a:endCxn id="113" idx="1"/>
          </p:cNvCxnSpPr>
          <p:nvPr/>
        </p:nvCxnSpPr>
        <p:spPr>
          <a:xfrm>
            <a:off x="5734588" y="10089486"/>
            <a:ext cx="2295361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직선 화살표 연결선 144"/>
          <p:cNvCxnSpPr>
            <a:stCxn id="114" idx="2"/>
            <a:endCxn id="116" idx="0"/>
          </p:cNvCxnSpPr>
          <p:nvPr/>
        </p:nvCxnSpPr>
        <p:spPr>
          <a:xfrm>
            <a:off x="5301899" y="11223612"/>
            <a:ext cx="0" cy="10801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직선 화살표 연결선 145"/>
          <p:cNvCxnSpPr>
            <a:stCxn id="116" idx="3"/>
            <a:endCxn id="117" idx="1"/>
          </p:cNvCxnSpPr>
          <p:nvPr/>
        </p:nvCxnSpPr>
        <p:spPr>
          <a:xfrm>
            <a:off x="5734586" y="11673662"/>
            <a:ext cx="142738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직선 화살표 연결선 146"/>
          <p:cNvCxnSpPr>
            <a:stCxn id="118" idx="3"/>
            <a:endCxn id="119" idx="1"/>
          </p:cNvCxnSpPr>
          <p:nvPr/>
        </p:nvCxnSpPr>
        <p:spPr>
          <a:xfrm>
            <a:off x="5697942" y="12465750"/>
            <a:ext cx="179382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직선 화살표 연결선 147"/>
          <p:cNvCxnSpPr>
            <a:stCxn id="119" idx="3"/>
            <a:endCxn id="120" idx="1"/>
          </p:cNvCxnSpPr>
          <p:nvPr/>
        </p:nvCxnSpPr>
        <p:spPr>
          <a:xfrm>
            <a:off x="6742700" y="12465750"/>
            <a:ext cx="1287249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직선 화살표 연결선 167"/>
          <p:cNvCxnSpPr>
            <a:endCxn id="85" idx="1"/>
          </p:cNvCxnSpPr>
          <p:nvPr/>
        </p:nvCxnSpPr>
        <p:spPr>
          <a:xfrm flipV="1">
            <a:off x="2458493" y="3695380"/>
            <a:ext cx="5563839" cy="785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0" name="직사각형 169"/>
          <p:cNvSpPr/>
          <p:nvPr/>
        </p:nvSpPr>
        <p:spPr>
          <a:xfrm>
            <a:off x="2651151" y="7371184"/>
            <a:ext cx="865374" cy="684076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글로벌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특수교육의 현황</a:t>
            </a:r>
            <a:endParaRPr lang="en-US" altLang="ko-KR" sz="1100" dirty="0" smtClean="0"/>
          </a:p>
        </p:txBody>
      </p:sp>
      <p:cxnSp>
        <p:nvCxnSpPr>
          <p:cNvPr id="181" name="직선 화살표 연결선 180"/>
          <p:cNvCxnSpPr>
            <a:stCxn id="121" idx="3"/>
            <a:endCxn id="114" idx="1"/>
          </p:cNvCxnSpPr>
          <p:nvPr/>
        </p:nvCxnSpPr>
        <p:spPr>
          <a:xfrm>
            <a:off x="3566729" y="10881574"/>
            <a:ext cx="1302483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직선 화살표 연결선 182"/>
          <p:cNvCxnSpPr>
            <a:stCxn id="124" idx="3"/>
            <a:endCxn id="106" idx="1"/>
          </p:cNvCxnSpPr>
          <p:nvPr/>
        </p:nvCxnSpPr>
        <p:spPr>
          <a:xfrm>
            <a:off x="3566729" y="13257838"/>
            <a:ext cx="126584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직선 화살표 연결선 187"/>
          <p:cNvCxnSpPr/>
          <p:nvPr/>
        </p:nvCxnSpPr>
        <p:spPr>
          <a:xfrm>
            <a:off x="5711792" y="13248559"/>
            <a:ext cx="179382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직사각형 194"/>
          <p:cNvSpPr/>
          <p:nvPr/>
        </p:nvSpPr>
        <p:spPr>
          <a:xfrm>
            <a:off x="823448" y="13965657"/>
            <a:ext cx="360040" cy="36004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6" name="직사각형 195"/>
          <p:cNvSpPr/>
          <p:nvPr/>
        </p:nvSpPr>
        <p:spPr>
          <a:xfrm>
            <a:off x="2589176" y="13961011"/>
            <a:ext cx="36004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7" name="TextBox 196"/>
          <p:cNvSpPr txBox="1"/>
          <p:nvPr/>
        </p:nvSpPr>
        <p:spPr>
          <a:xfrm>
            <a:off x="1183487" y="13961012"/>
            <a:ext cx="1374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: </a:t>
            </a:r>
            <a:r>
              <a:rPr lang="ko-KR" altLang="en-US" dirty="0" smtClean="0"/>
              <a:t>전공필수</a:t>
            </a:r>
            <a:endParaRPr lang="ko-KR" altLang="en-US" dirty="0"/>
          </a:p>
        </p:txBody>
      </p:sp>
      <p:sp>
        <p:nvSpPr>
          <p:cNvPr id="198" name="TextBox 197"/>
          <p:cNvSpPr txBox="1"/>
          <p:nvPr/>
        </p:nvSpPr>
        <p:spPr>
          <a:xfrm>
            <a:off x="2949216" y="13961012"/>
            <a:ext cx="2126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: </a:t>
            </a:r>
            <a:r>
              <a:rPr lang="ko-KR" altLang="en-US" dirty="0" smtClean="0"/>
              <a:t>전공 기본이수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5862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137</Words>
  <Application>Microsoft Office PowerPoint</Application>
  <PresentationFormat>사용자 지정</PresentationFormat>
  <Paragraphs>96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11</cp:revision>
  <dcterms:created xsi:type="dcterms:W3CDTF">2017-03-20T02:20:37Z</dcterms:created>
  <dcterms:modified xsi:type="dcterms:W3CDTF">2017-03-20T06:11:40Z</dcterms:modified>
</cp:coreProperties>
</file>