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28" r:id="rId4"/>
    <p:sldId id="329" r:id="rId5"/>
    <p:sldId id="330" r:id="rId6"/>
    <p:sldId id="33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tdo" initials="y" lastIdx="1" clrIdx="0">
    <p:extLst>
      <p:ext uri="{19B8F6BF-5375-455C-9EA6-DF929625EA0E}">
        <p15:presenceInfo xmlns:p15="http://schemas.microsoft.com/office/powerpoint/2012/main" userId="83513f5fa6575d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2-18T14:56:52.962" idx="1">
    <p:pos x="10" y="10"/>
    <p:text/>
    <p:extLst>
      <p:ext uri="{C676402C-5697-4E1C-873F-D02D1690AC5C}">
        <p15:threadingInfo xmlns:p15="http://schemas.microsoft.com/office/powerpoint/2012/main" timeZoneBias="-5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773AD5-4433-4DF6-8E8A-3EEABD957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83405CE-D475-458A-BD96-D42E97857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6022C4-8284-4173-822A-90C27699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7DAC555-3064-402A-9BCB-2F89FB425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9C4E394-FDC2-490A-B453-624CCCEB1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632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DD3B0E-3422-4DF1-BDC6-28E527DEE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BCF94A2-2DEF-46D4-B8E7-4CA5F6377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1B90884-791D-4003-A897-6E006AA9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0E5A22-2CC5-4DD5-9992-F2849B736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357949-048C-48B7-A9BB-CDA3B7294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705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B3362A8-8C7B-48E3-B119-4E35E835CD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D24B798-DAD3-4332-AB4D-2AE042227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FA9112-83D6-4E67-B817-1BA11D317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AF56DE-5822-4099-BF1E-2B06D6185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66EFB5-E019-42F8-ADFE-88E06E97D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7784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4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8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1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6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9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2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553E-FA8B-4BA4-A764-15A7E113AD0D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125" descr="16번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869" y="-97910"/>
            <a:ext cx="12383859" cy="7275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9470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 dirty="0"/>
              <a:t>전자전기공학부 전기공학전공</a:t>
            </a:r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3834-16F1-4B3B-9ED8-93B5541FF99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1254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172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86">
                <a:solidFill>
                  <a:schemeClr val="tx1">
                    <a:tint val="75000"/>
                  </a:schemeClr>
                </a:solidFill>
              </a:defRPr>
            </a:lvl1pPr>
            <a:lvl2pPr marL="472776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2pPr>
            <a:lvl3pPr marL="945551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3pPr>
            <a:lvl4pPr marL="1418327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4pPr>
            <a:lvl5pPr marL="1891102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5pPr>
            <a:lvl6pPr marL="2363877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6pPr>
            <a:lvl7pPr marL="2836653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7pPr>
            <a:lvl8pPr marL="3309429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8pPr>
            <a:lvl9pPr marL="3782204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C700-CCD1-45A5-8B40-CFE5E6057B4F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69932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713318" y="1763713"/>
            <a:ext cx="6314016" cy="4991100"/>
          </a:xfrm>
        </p:spPr>
        <p:txBody>
          <a:bodyPr/>
          <a:lstStyle>
            <a:lvl1pPr>
              <a:defRPr sz="2902"/>
            </a:lvl1pPr>
            <a:lvl2pPr>
              <a:defRPr sz="2449"/>
            </a:lvl2pPr>
            <a:lvl3pPr>
              <a:defRPr sz="208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230539" y="1763713"/>
            <a:ext cx="6314017" cy="4991100"/>
          </a:xfrm>
        </p:spPr>
        <p:txBody>
          <a:bodyPr/>
          <a:lstStyle>
            <a:lvl1pPr>
              <a:defRPr sz="2902"/>
            </a:lvl1pPr>
            <a:lvl2pPr>
              <a:defRPr sz="2449"/>
            </a:lvl2pPr>
            <a:lvl3pPr>
              <a:defRPr sz="208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79B-3C07-45E0-A520-FB0D28F6844C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34184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72776" indent="0">
              <a:buNone/>
              <a:defRPr sz="2086" b="1"/>
            </a:lvl2pPr>
            <a:lvl3pPr marL="945551" indent="0">
              <a:buNone/>
              <a:defRPr sz="1905" b="1"/>
            </a:lvl3pPr>
            <a:lvl4pPr marL="1418327" indent="0">
              <a:buNone/>
              <a:defRPr sz="1633" b="1"/>
            </a:lvl4pPr>
            <a:lvl5pPr marL="1891102" indent="0">
              <a:buNone/>
              <a:defRPr sz="1633" b="1"/>
            </a:lvl5pPr>
            <a:lvl6pPr marL="2363877" indent="0">
              <a:buNone/>
              <a:defRPr sz="1633" b="1"/>
            </a:lvl6pPr>
            <a:lvl7pPr marL="2836653" indent="0">
              <a:buNone/>
              <a:defRPr sz="1633" b="1"/>
            </a:lvl7pPr>
            <a:lvl8pPr marL="3309429" indent="0">
              <a:buNone/>
              <a:defRPr sz="1633" b="1"/>
            </a:lvl8pPr>
            <a:lvl9pPr marL="3782204" indent="0">
              <a:buNone/>
              <a:defRPr sz="163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49"/>
            </a:lvl1pPr>
            <a:lvl2pPr>
              <a:defRPr sz="2086"/>
            </a:lvl2pPr>
            <a:lvl3pPr>
              <a:defRPr sz="1905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72776" indent="0">
              <a:buNone/>
              <a:defRPr sz="2086" b="1"/>
            </a:lvl2pPr>
            <a:lvl3pPr marL="945551" indent="0">
              <a:buNone/>
              <a:defRPr sz="1905" b="1"/>
            </a:lvl3pPr>
            <a:lvl4pPr marL="1418327" indent="0">
              <a:buNone/>
              <a:defRPr sz="1633" b="1"/>
            </a:lvl4pPr>
            <a:lvl5pPr marL="1891102" indent="0">
              <a:buNone/>
              <a:defRPr sz="1633" b="1"/>
            </a:lvl5pPr>
            <a:lvl6pPr marL="2363877" indent="0">
              <a:buNone/>
              <a:defRPr sz="1633" b="1"/>
            </a:lvl6pPr>
            <a:lvl7pPr marL="2836653" indent="0">
              <a:buNone/>
              <a:defRPr sz="1633" b="1"/>
            </a:lvl7pPr>
            <a:lvl8pPr marL="3309429" indent="0">
              <a:buNone/>
              <a:defRPr sz="1633" b="1"/>
            </a:lvl8pPr>
            <a:lvl9pPr marL="3782204" indent="0">
              <a:buNone/>
              <a:defRPr sz="163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49"/>
            </a:lvl1pPr>
            <a:lvl2pPr>
              <a:defRPr sz="2086"/>
            </a:lvl2pPr>
            <a:lvl3pPr>
              <a:defRPr sz="1905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083C5-ED7F-485B-9B4C-C46DB62650B7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83724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2ED9-7EDA-426E-80B9-D4342BE99FB9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859453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FB156-D64A-4ED5-9FB2-84A1051905E9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314756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0"/>
          </a:xfrm>
        </p:spPr>
        <p:txBody>
          <a:bodyPr anchor="b"/>
          <a:lstStyle>
            <a:lvl1pPr algn="l">
              <a:defRPr sz="2086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356"/>
            </a:lvl1pPr>
            <a:lvl2pPr>
              <a:defRPr sz="2902"/>
            </a:lvl2pPr>
            <a:lvl3pPr>
              <a:defRPr sz="2449"/>
            </a:lvl3pPr>
            <a:lvl4pPr>
              <a:defRPr sz="2086"/>
            </a:lvl4pPr>
            <a:lvl5pPr>
              <a:defRPr sz="2086"/>
            </a:lvl5pPr>
            <a:lvl6pPr>
              <a:defRPr sz="2086"/>
            </a:lvl6pPr>
            <a:lvl7pPr>
              <a:defRPr sz="2086"/>
            </a:lvl7pPr>
            <a:lvl8pPr>
              <a:defRPr sz="2086"/>
            </a:lvl8pPr>
            <a:lvl9pPr>
              <a:defRPr sz="2086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5" y="1435100"/>
            <a:ext cx="4011084" cy="4691063"/>
          </a:xfrm>
        </p:spPr>
        <p:txBody>
          <a:bodyPr/>
          <a:lstStyle>
            <a:lvl1pPr marL="0" indent="0">
              <a:buNone/>
              <a:defRPr sz="1451"/>
            </a:lvl1pPr>
            <a:lvl2pPr marL="472776" indent="0">
              <a:buNone/>
              <a:defRPr sz="1270"/>
            </a:lvl2pPr>
            <a:lvl3pPr marL="945551" indent="0">
              <a:buNone/>
              <a:defRPr sz="998"/>
            </a:lvl3pPr>
            <a:lvl4pPr marL="1418327" indent="0">
              <a:buNone/>
              <a:defRPr sz="907"/>
            </a:lvl4pPr>
            <a:lvl5pPr marL="1891102" indent="0">
              <a:buNone/>
              <a:defRPr sz="907"/>
            </a:lvl5pPr>
            <a:lvl6pPr marL="2363877" indent="0">
              <a:buNone/>
              <a:defRPr sz="907"/>
            </a:lvl6pPr>
            <a:lvl7pPr marL="2836653" indent="0">
              <a:buNone/>
              <a:defRPr sz="907"/>
            </a:lvl7pPr>
            <a:lvl8pPr marL="3309429" indent="0">
              <a:buNone/>
              <a:defRPr sz="907"/>
            </a:lvl8pPr>
            <a:lvl9pPr marL="3782204" indent="0">
              <a:buNone/>
              <a:defRPr sz="907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2795-4348-4B77-9D23-A8DA0546155B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6286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909900-48BF-43EF-954F-8F56753B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6A9BA39-F7A5-4DBE-928C-843C7F658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5876A9D-0970-495D-81C5-E1213E705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C7AF09-01CC-4445-B33D-0B1E8400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54DF6B-0537-456D-901E-54C40BF15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89241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86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356"/>
            </a:lvl1pPr>
            <a:lvl2pPr marL="472776" indent="0">
              <a:buNone/>
              <a:defRPr sz="2902"/>
            </a:lvl2pPr>
            <a:lvl3pPr marL="945551" indent="0">
              <a:buNone/>
              <a:defRPr sz="2449"/>
            </a:lvl3pPr>
            <a:lvl4pPr marL="1418327" indent="0">
              <a:buNone/>
              <a:defRPr sz="2086"/>
            </a:lvl4pPr>
            <a:lvl5pPr marL="1891102" indent="0">
              <a:buNone/>
              <a:defRPr sz="2086"/>
            </a:lvl5pPr>
            <a:lvl6pPr marL="2363877" indent="0">
              <a:buNone/>
              <a:defRPr sz="2086"/>
            </a:lvl6pPr>
            <a:lvl7pPr marL="2836653" indent="0">
              <a:buNone/>
              <a:defRPr sz="2086"/>
            </a:lvl7pPr>
            <a:lvl8pPr marL="3309429" indent="0">
              <a:buNone/>
              <a:defRPr sz="2086"/>
            </a:lvl8pPr>
            <a:lvl9pPr marL="3782204" indent="0">
              <a:buNone/>
              <a:defRPr sz="2086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51"/>
            </a:lvl1pPr>
            <a:lvl2pPr marL="472776" indent="0">
              <a:buNone/>
              <a:defRPr sz="1270"/>
            </a:lvl2pPr>
            <a:lvl3pPr marL="945551" indent="0">
              <a:buNone/>
              <a:defRPr sz="998"/>
            </a:lvl3pPr>
            <a:lvl4pPr marL="1418327" indent="0">
              <a:buNone/>
              <a:defRPr sz="907"/>
            </a:lvl4pPr>
            <a:lvl5pPr marL="1891102" indent="0">
              <a:buNone/>
              <a:defRPr sz="907"/>
            </a:lvl5pPr>
            <a:lvl6pPr marL="2363877" indent="0">
              <a:buNone/>
              <a:defRPr sz="907"/>
            </a:lvl6pPr>
            <a:lvl7pPr marL="2836653" indent="0">
              <a:buNone/>
              <a:defRPr sz="907"/>
            </a:lvl7pPr>
            <a:lvl8pPr marL="3309429" indent="0">
              <a:buNone/>
              <a:defRPr sz="907"/>
            </a:lvl8pPr>
            <a:lvl9pPr marL="3782204" indent="0">
              <a:buNone/>
              <a:defRPr sz="907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2766A-B2BB-4CA7-975C-AB09C4FC1906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88511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906F-5D45-473F-998B-815A0856A522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287071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10337800" y="303213"/>
            <a:ext cx="3206751" cy="6451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13317" y="303213"/>
            <a:ext cx="9421283" cy="64516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81D8-B97F-4183-87E9-AF604160BA48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2593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72453B-19C4-4B9E-BBF5-4EF0A78FF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BAEF76C-1133-4060-A658-A719B9911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1C6C70-7DEE-418E-91E5-90E4F7652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A404014-1CF7-41BF-BD0F-C1E4733F4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914AFC7-F671-4AE6-A62E-8DA80BC2E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693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847F4B-488D-40FF-A2EF-831612D08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B7BF6F-04FE-4D8E-A828-1AE440DDDC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CA1D133-F209-4213-BF9B-A5B5C8016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98F69F8-F07C-4E29-9AA0-27832C21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B57323B-4B32-4E1B-8591-54302BA04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F37002C-1024-4826-90F6-997318E0C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052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F46543-AED5-4F72-86A8-26DC1FE61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CCC274-A3DB-47D5-B3E5-0FD419FE9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BC99DA7-3485-451C-90AC-BB35493EC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584157E-2890-4F94-88E4-01853F7E15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D0E14A8-80C0-47BC-A3A2-06DA60D71A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7DB36BF-0373-432F-8ADB-D0E2EF634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96948BD-4C74-4442-8132-F17AF8F25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53F2B8E-B7E1-437C-A9F5-11931CC3F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333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FED7C3-6AB2-4875-AAE5-EB5728C16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2A5CB2C-62B6-4531-9046-9B49A3FEF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0C5635F-1709-480D-BFD5-96736BE93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039BCF6-1B57-4C23-8EE5-C24A11F8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251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724BF84-2644-411A-A0B6-9EB6BC6AB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8CD860-BF9D-4609-9032-6C905B126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9A0D63C-4EC8-4EDF-A22A-35D0F589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7375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8092B1-1F75-44C6-8C32-E240E5079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115D57F-D9B0-451E-8D16-37644933E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7EE9CD8-ADBB-4D79-A1E0-8CBD332FD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595E5D9-F4AB-488A-986D-8E8F65A93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C5B6B80-2C80-445F-A864-FB3D864F4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547A00A-8876-416B-81A7-E649AC076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905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508F10-7B72-4743-89B1-4FF251B5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4A925CB-59FF-408E-A6A3-2FB4736A11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3A8DAAD-9D78-4F00-890C-FCB7FE698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E591A3D-C6A7-49AE-9A0D-3287C4C6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E43B643-79D5-4D12-9477-EF60B1A3D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E338CA6-93F7-43DE-B736-5174CA0A0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705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C83B392-4FC6-463E-9C3C-5F38FD124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D3A4099-0333-4534-92CD-DE0EDE14C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8C199E2-A734-48EB-B24E-6597D9531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95973-2F68-415A-B9FD-8A41EB514CE7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45F79E-E205-47A3-9626-721DFF0996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616EC7-7F1E-4E58-8E72-BA5CA26F87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BCFA6-87A3-44CE-A447-1038003FC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8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104251" tIns="52125" rIns="104251" bIns="52125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104251" tIns="52125" rIns="104251" bIns="52125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2" y="6356354"/>
            <a:ext cx="2844800" cy="365125"/>
          </a:xfrm>
          <a:prstGeom prst="rect">
            <a:avLst/>
          </a:prstGeom>
        </p:spPr>
        <p:txBody>
          <a:bodyPr vert="horz" lIns="104251" tIns="52125" rIns="104251" bIns="52125" rtlCol="0" anchor="ctr"/>
          <a:lstStyle>
            <a:lvl1pPr algn="l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46158-4F5F-42F2-AD90-E263327A68CC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5" y="6356354"/>
            <a:ext cx="3860800" cy="365125"/>
          </a:xfrm>
          <a:prstGeom prst="rect">
            <a:avLst/>
          </a:prstGeom>
        </p:spPr>
        <p:txBody>
          <a:bodyPr vert="horz" lIns="104251" tIns="52125" rIns="104251" bIns="52125" rtlCol="0" anchor="ctr"/>
          <a:lstStyle>
            <a:lvl1pPr algn="ctr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ko-KR"/>
              <a:t>Company  name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lIns="104251" tIns="52125" rIns="104251" bIns="52125" rtlCol="0" anchor="ctr"/>
          <a:lstStyle>
            <a:lvl1pPr algn="r">
              <a:defRPr sz="1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F1B86-722B-4E3A-AF65-8B867D3DAA88}" type="slidenum">
              <a:rPr lang="ko-KR" altLang="en-US" smtClean="0"/>
              <a:pPr/>
              <a:t>‹#›</a:t>
            </a:fld>
            <a:endParaRPr lang="en-US" altLang="ko-KR"/>
          </a:p>
        </p:txBody>
      </p:sp>
      <p:pic>
        <p:nvPicPr>
          <p:cNvPr id="7" name="Picture 145" descr="16번-2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536" y="-33117"/>
            <a:ext cx="12383857" cy="7275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144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45551" rtl="0" eaLnBrk="1" latinLnBrk="1" hangingPunct="1">
        <a:spcBef>
          <a:spcPct val="0"/>
        </a:spcBef>
        <a:buNone/>
        <a:defRPr sz="45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581" indent="-354581" algn="l" defTabSz="945551" rtl="0" eaLnBrk="1" latinLnBrk="1" hangingPunct="1">
        <a:spcBef>
          <a:spcPct val="20000"/>
        </a:spcBef>
        <a:buFont typeface="Arial" panose="020B0604020202020204" pitchFamily="34" charset="0"/>
        <a:buChar char="•"/>
        <a:defRPr sz="3356" kern="1200">
          <a:solidFill>
            <a:schemeClr val="tx1"/>
          </a:solidFill>
          <a:latin typeface="+mn-lt"/>
          <a:ea typeface="+mn-ea"/>
          <a:cs typeface="+mn-cs"/>
        </a:defRPr>
      </a:lvl1pPr>
      <a:lvl2pPr marL="768261" indent="-295486" algn="l" defTabSz="945551" rtl="0" eaLnBrk="1" latinLnBrk="1" hangingPunct="1">
        <a:spcBef>
          <a:spcPct val="20000"/>
        </a:spcBef>
        <a:buFont typeface="Arial" panose="020B0604020202020204" pitchFamily="34" charset="0"/>
        <a:buChar char="–"/>
        <a:defRPr sz="2902" kern="1200">
          <a:solidFill>
            <a:schemeClr val="tx1"/>
          </a:solidFill>
          <a:latin typeface="+mn-lt"/>
          <a:ea typeface="+mn-ea"/>
          <a:cs typeface="+mn-cs"/>
        </a:defRPr>
      </a:lvl2pPr>
      <a:lvl3pPr marL="1181939" indent="-236388" algn="l" defTabSz="945551" rtl="0" eaLnBrk="1" latinLnBrk="1" hangingPunct="1">
        <a:spcBef>
          <a:spcPct val="20000"/>
        </a:spcBef>
        <a:buFont typeface="Arial" panose="020B0604020202020204" pitchFamily="34" charset="0"/>
        <a:buChar char="•"/>
        <a:defRPr sz="2449" kern="1200">
          <a:solidFill>
            <a:schemeClr val="tx1"/>
          </a:solidFill>
          <a:latin typeface="+mn-lt"/>
          <a:ea typeface="+mn-ea"/>
          <a:cs typeface="+mn-cs"/>
        </a:defRPr>
      </a:lvl3pPr>
      <a:lvl4pPr marL="1654714" indent="-236388" algn="l" defTabSz="945551" rtl="0" eaLnBrk="1" latinLnBrk="1" hangingPunct="1">
        <a:spcBef>
          <a:spcPct val="20000"/>
        </a:spcBef>
        <a:buFont typeface="Arial" panose="020B0604020202020204" pitchFamily="34" charset="0"/>
        <a:buChar char="–"/>
        <a:defRPr sz="2086" kern="1200">
          <a:solidFill>
            <a:schemeClr val="tx1"/>
          </a:solidFill>
          <a:latin typeface="+mn-lt"/>
          <a:ea typeface="+mn-ea"/>
          <a:cs typeface="+mn-cs"/>
        </a:defRPr>
      </a:lvl4pPr>
      <a:lvl5pPr marL="2127490" indent="-236388" algn="l" defTabSz="945551" rtl="0" eaLnBrk="1" latinLnBrk="1" hangingPunct="1">
        <a:spcBef>
          <a:spcPct val="20000"/>
        </a:spcBef>
        <a:buFont typeface="Arial" panose="020B0604020202020204" pitchFamily="34" charset="0"/>
        <a:buChar char="»"/>
        <a:defRPr sz="2086" kern="1200">
          <a:solidFill>
            <a:schemeClr val="tx1"/>
          </a:solidFill>
          <a:latin typeface="+mn-lt"/>
          <a:ea typeface="+mn-ea"/>
          <a:cs typeface="+mn-cs"/>
        </a:defRPr>
      </a:lvl5pPr>
      <a:lvl6pPr marL="2600266" indent="-236388" algn="l" defTabSz="945551" rtl="0" eaLnBrk="1" latinLnBrk="1" hangingPunct="1">
        <a:spcBef>
          <a:spcPct val="20000"/>
        </a:spcBef>
        <a:buFont typeface="Arial" panose="020B0604020202020204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6pPr>
      <a:lvl7pPr marL="3073040" indent="-236388" algn="l" defTabSz="945551" rtl="0" eaLnBrk="1" latinLnBrk="1" hangingPunct="1">
        <a:spcBef>
          <a:spcPct val="20000"/>
        </a:spcBef>
        <a:buFont typeface="Arial" panose="020B0604020202020204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7pPr>
      <a:lvl8pPr marL="3545817" indent="-236388" algn="l" defTabSz="945551" rtl="0" eaLnBrk="1" latinLnBrk="1" hangingPunct="1">
        <a:spcBef>
          <a:spcPct val="20000"/>
        </a:spcBef>
        <a:buFont typeface="Arial" panose="020B0604020202020204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8pPr>
      <a:lvl9pPr marL="4018592" indent="-236388" algn="l" defTabSz="945551" rtl="0" eaLnBrk="1" latinLnBrk="1" hangingPunct="1">
        <a:spcBef>
          <a:spcPct val="20000"/>
        </a:spcBef>
        <a:buFont typeface="Arial" panose="020B0604020202020204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45551" rtl="0" eaLnBrk="1" latinLnBrk="1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72776" algn="l" defTabSz="945551" rtl="0" eaLnBrk="1" latinLnBrk="1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45551" algn="l" defTabSz="945551" rtl="0" eaLnBrk="1" latinLnBrk="1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18327" algn="l" defTabSz="945551" rtl="0" eaLnBrk="1" latinLnBrk="1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891102" algn="l" defTabSz="945551" rtl="0" eaLnBrk="1" latinLnBrk="1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63877" algn="l" defTabSz="945551" rtl="0" eaLnBrk="1" latinLnBrk="1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836653" algn="l" defTabSz="945551" rtl="0" eaLnBrk="1" latinLnBrk="1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09429" algn="l" defTabSz="945551" rtl="0" eaLnBrk="1" latinLnBrk="1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782204" algn="l" defTabSz="945551" rtl="0" eaLnBrk="1" latinLnBrk="1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0B6926-928F-49F2-BF6A-55CAFCBF38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전기공학전공 수강신청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C7835F2-2A52-4A83-9B0B-DE0BA6804C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2022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학기</a:t>
            </a:r>
          </a:p>
        </p:txBody>
      </p:sp>
    </p:spTree>
    <p:extLst>
      <p:ext uri="{BB962C8B-B14F-4D97-AF65-F5344CB8AC3E}">
        <p14:creationId xmlns:p14="http://schemas.microsoft.com/office/powerpoint/2010/main" val="249241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전공교육과정과 수강신청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전자전기공학부 전기공학전공</a:t>
            </a:r>
            <a:endParaRPr lang="en-US" altLang="ko-KR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맑은 고딕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9566" y="2057477"/>
            <a:ext cx="8686315" cy="1683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936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▣ 수강신청 방법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(*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원활한 수강신청을 위해 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PC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이용을 권장합니다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.) </a:t>
            </a:r>
            <a:endParaRPr lang="ko-KR" altLang="en-US" sz="1723" dirty="0">
              <a:solidFill>
                <a:prstClr val="black"/>
              </a:solidFill>
              <a:latin typeface="Times New Roman" panose="02020603050405020304" pitchFamily="18" charset="0"/>
              <a:ea typeface="맑은 고딕" panose="020B0503020000020004" pitchFamily="50" charset="-127"/>
            </a:endParaRPr>
          </a:p>
          <a:p>
            <a:pPr defTabSz="82936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-. </a:t>
            </a:r>
            <a:r>
              <a:rPr lang="en-US" altLang="ko-KR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PC </a:t>
            </a:r>
            <a:r>
              <a:rPr lang="ko-KR" altLang="en-US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이용</a:t>
            </a:r>
            <a:r>
              <a:rPr lang="en-US" altLang="ko-KR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: </a:t>
            </a:r>
            <a:r>
              <a:rPr lang="ko-KR" altLang="en-US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대학 홈페이지 종합정보시스템 로그인 ▶ 수업업무 ▶ 신청업무 ▶ 수강신청</a:t>
            </a:r>
          </a:p>
          <a:p>
            <a:pPr defTabSz="82936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-. </a:t>
            </a:r>
            <a:r>
              <a:rPr lang="ko-KR" altLang="en-US" sz="1723" dirty="0" err="1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모바일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이용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: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대구대학교 수강신청 </a:t>
            </a:r>
            <a:r>
              <a:rPr lang="ko-KR" altLang="en-US" sz="1723" dirty="0" err="1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앱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다운로드 후 수강신청</a:t>
            </a:r>
          </a:p>
          <a:p>
            <a:pPr defTabSz="82936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▣ </a:t>
            </a:r>
            <a:r>
              <a:rPr lang="ko-KR" altLang="en-US" sz="1723" dirty="0" err="1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학번찾기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(2.22.(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화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부터 조회 가능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</a:t>
            </a:r>
            <a:endParaRPr lang="ko-KR" altLang="en-US" sz="1723" dirty="0">
              <a:solidFill>
                <a:prstClr val="black"/>
              </a:solidFill>
              <a:latin typeface="Times New Roman" panose="02020603050405020304" pitchFamily="18" charset="0"/>
              <a:ea typeface="맑은 고딕" panose="020B0503020000020004" pitchFamily="50" charset="-127"/>
            </a:endParaRPr>
          </a:p>
          <a:p>
            <a:pPr defTabSz="82936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-.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대학 홈페이지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-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종합정보시스템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(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학생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)-</a:t>
            </a:r>
            <a:r>
              <a:rPr lang="ko-KR" altLang="en-US" sz="1723" dirty="0" err="1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아이디찾기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(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정보입력 후 확인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</a:t>
            </a:r>
            <a:endParaRPr lang="ko-KR" altLang="en-US" sz="1723" dirty="0">
              <a:solidFill>
                <a:prstClr val="black"/>
              </a:solidFill>
              <a:latin typeface="Times New Roman" panose="02020603050405020304" pitchFamily="18" charset="0"/>
              <a:ea typeface="맑은 고딕" panose="020B0503020000020004" pitchFamily="50" charset="-127"/>
            </a:endParaRPr>
          </a:p>
          <a:p>
            <a:pPr defTabSz="82936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-.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패스워드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: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주민등록번호 뒷자리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(7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자리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로 최초 접속 가능 </a:t>
            </a:r>
            <a:endParaRPr lang="en-US" altLang="ko-KR" sz="1723" dirty="0">
              <a:solidFill>
                <a:prstClr val="black"/>
              </a:solidFill>
              <a:latin typeface="Times New Roman" panose="02020603050405020304" pitchFamily="18" charset="0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524256" y="3820864"/>
            <a:ext cx="8359761" cy="2464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723" b="1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수강신청 기간</a:t>
            </a:r>
            <a:r>
              <a:rPr lang="en-US" altLang="ko-KR" sz="1723" b="1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: </a:t>
            </a:r>
            <a:r>
              <a:rPr lang="en-US" altLang="ko-KR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2. 23.(</a:t>
            </a:r>
            <a:r>
              <a:rPr lang="ko-KR" altLang="en-US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</a:t>
            </a:r>
            <a:r>
              <a:rPr lang="en-US" altLang="ko-KR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),  24.(</a:t>
            </a:r>
            <a:r>
              <a:rPr lang="ko-KR" altLang="en-US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목</a:t>
            </a:r>
            <a:r>
              <a:rPr lang="en-US" altLang="ko-KR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 09:00~17:00</a:t>
            </a:r>
          </a:p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※ </a:t>
            </a:r>
            <a:r>
              <a:rPr lang="ko-KR" altLang="en-US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수업시간표 열람</a:t>
            </a:r>
            <a:r>
              <a:rPr lang="en-US" altLang="ko-KR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: </a:t>
            </a:r>
            <a:r>
              <a:rPr lang="ko-KR" altLang="en-US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종합정보시스템</a:t>
            </a:r>
            <a:r>
              <a:rPr lang="en-US" altLang="ko-KR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(TIGERS+) &gt; </a:t>
            </a:r>
            <a:r>
              <a:rPr lang="ko-KR" altLang="en-US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수업업무 </a:t>
            </a:r>
            <a:r>
              <a:rPr lang="en-US" altLang="ko-KR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&gt; </a:t>
            </a:r>
            <a:r>
              <a:rPr lang="ko-KR" altLang="en-US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검색업무 </a:t>
            </a:r>
            <a:r>
              <a:rPr lang="en-US" altLang="ko-KR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&gt; </a:t>
            </a:r>
            <a:r>
              <a:rPr lang="ko-KR" altLang="en-US" sz="163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시간표 검색</a:t>
            </a:r>
          </a:p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1723" b="1" dirty="0">
              <a:solidFill>
                <a:prstClr val="black"/>
              </a:solidFill>
              <a:latin typeface="Times New Roman" panose="02020603050405020304" pitchFamily="18" charset="0"/>
              <a:ea typeface="맑은 고딕" panose="020B0503020000020004" pitchFamily="50" charset="-127"/>
            </a:endParaRPr>
          </a:p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723" b="1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수강 변경 및 수강허가 신청 기간</a:t>
            </a:r>
          </a:p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*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수강 변경	  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2022. 3. 4.(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금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), 3. 7.(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월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), 3. 8.(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화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 </a:t>
            </a:r>
          </a:p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09:00 – 17:00	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수강신청 방법과 동일	</a:t>
            </a:r>
          </a:p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*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수강허가 신청	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2022. 3. 4.(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금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 09:00 ~ 3. 7.(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월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 17:00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종합정보시스템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&gt;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수업업무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&gt;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신청업무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&gt;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수강허가신청	</a:t>
            </a:r>
          </a:p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※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수강허가 신청 방법 등 상세 내용은 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2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월말 별도 홈페이지 공지 예정</a:t>
            </a:r>
          </a:p>
        </p:txBody>
      </p:sp>
    </p:spTree>
    <p:extLst>
      <p:ext uri="{BB962C8B-B14F-4D97-AF65-F5344CB8AC3E}">
        <p14:creationId xmlns:p14="http://schemas.microsoft.com/office/powerpoint/2010/main" val="59980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수강신청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/>
          </p:nvPr>
        </p:nvGraphicFramePr>
        <p:xfrm>
          <a:off x="1458945" y="1534992"/>
          <a:ext cx="4245191" cy="4714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6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625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700" dirty="0"/>
                        <a:t>과목명</a:t>
                      </a:r>
                      <a:r>
                        <a:rPr lang="en-US" altLang="ko-KR" sz="1700" dirty="0"/>
                        <a:t>(</a:t>
                      </a:r>
                      <a:r>
                        <a:rPr lang="ko-KR" altLang="en-US" sz="1700" dirty="0"/>
                        <a:t>수강번호</a:t>
                      </a:r>
                      <a:r>
                        <a:rPr lang="en-US" altLang="ko-KR" sz="1700" dirty="0"/>
                        <a:t>)</a:t>
                      </a:r>
                      <a:endParaRPr lang="ko-KR" altLang="en-US" sz="17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700" dirty="0"/>
                        <a:t>학점</a:t>
                      </a: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700" dirty="0"/>
                        <a:t>구분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8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</a:t>
                      </a: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실용영어 </a:t>
                      </a:r>
                      <a:r>
                        <a:rPr lang="en-US" altLang="ko-KR" sz="16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(1977)</a:t>
                      </a:r>
                      <a:endParaRPr lang="ko-KR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2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공통교양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54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</a:t>
                      </a:r>
                      <a:r>
                        <a:rPr lang="ko-KR" altLang="en-US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사랑빛자유프로젝트</a:t>
                      </a: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6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(1929)</a:t>
                      </a:r>
                      <a:endParaRPr lang="ko-KR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2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공통교양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8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기초전기수학</a:t>
                      </a:r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(1) (3450) </a:t>
                      </a:r>
                      <a:endParaRPr lang="ko-KR" altLang="en-US" sz="16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3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전공선택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38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전자전기일반 </a:t>
                      </a:r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(3486)</a:t>
                      </a:r>
                      <a:endParaRPr lang="ko-KR" altLang="en-US" sz="16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3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전공선택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815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ko-KR" altLang="en-US" sz="160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디지털기술과미래사회</a:t>
                      </a:r>
                      <a:r>
                        <a:rPr lang="ko-KR" altLang="en-US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(1949) </a:t>
                      </a:r>
                    </a:p>
                    <a:p>
                      <a:pPr latinLnBrk="1"/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endParaRPr lang="ko-KR" altLang="en-US" sz="1600" dirty="0">
                        <a:solidFill>
                          <a:srgbClr val="0070C0"/>
                        </a:solidFill>
                      </a:endParaRPr>
                    </a:p>
                    <a:p>
                      <a:pPr latinLnBrk="1"/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ko-KR" altLang="en-US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성과생명과학 </a:t>
                      </a:r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(1955)</a:t>
                      </a:r>
                      <a:endParaRPr lang="ko-KR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ko-KR" altLang="en-US" sz="1800" dirty="0">
                        <a:solidFill>
                          <a:srgbClr val="0070C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>
                          <a:solidFill>
                            <a:srgbClr val="0070C0"/>
                          </a:solidFill>
                        </a:rPr>
                        <a:t>균형교양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8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*</a:t>
                      </a:r>
                      <a:r>
                        <a:rPr lang="ko-KR" altLang="en-US" sz="1800" dirty="0" err="1">
                          <a:solidFill>
                            <a:srgbClr val="0070C0"/>
                          </a:solidFill>
                        </a:rPr>
                        <a:t>역사속의다문화</a:t>
                      </a:r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(1958)or *</a:t>
                      </a:r>
                      <a:r>
                        <a:rPr lang="ko-KR" altLang="en-US" sz="1800" dirty="0">
                          <a:solidFill>
                            <a:srgbClr val="0070C0"/>
                          </a:solidFill>
                        </a:rPr>
                        <a:t>타교양과목</a:t>
                      </a: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  <a:p>
                      <a:pPr latinLnBrk="1"/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ko-KR" altLang="en-US" sz="1800" dirty="0">
                        <a:solidFill>
                          <a:srgbClr val="0070C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>
                          <a:solidFill>
                            <a:srgbClr val="0070C0"/>
                          </a:solidFill>
                        </a:rPr>
                        <a:t>균형교양</a:t>
                      </a:r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 </a:t>
                      </a:r>
                      <a:endParaRPr lang="ko-KR" altLang="en-US" sz="1800" dirty="0">
                        <a:solidFill>
                          <a:srgbClr val="0070C0"/>
                        </a:solidFill>
                      </a:endParaRP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682752127"/>
                  </a:ext>
                </a:extLst>
              </a:tr>
              <a:tr h="35938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DU-HEART</a:t>
                      </a:r>
                      <a:r>
                        <a:rPr lang="ko-KR" altLang="en-US" sz="1800" dirty="0"/>
                        <a:t>세미나</a:t>
                      </a:r>
                      <a:r>
                        <a:rPr lang="en-US" altLang="ko-KR" sz="1800" dirty="0"/>
                        <a:t>(1)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2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공통교양</a:t>
                      </a:r>
                      <a:r>
                        <a:rPr lang="en-US" altLang="ko-KR" sz="1800" dirty="0"/>
                        <a:t> 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2338038323"/>
                  </a:ext>
                </a:extLst>
              </a:tr>
              <a:tr h="6358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합계</a:t>
                      </a:r>
                      <a:r>
                        <a:rPr lang="en-US" altLang="ko-KR" sz="1800" dirty="0"/>
                        <a:t>=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17~18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800" dirty="0"/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39466" y="1193948"/>
            <a:ext cx="8621004" cy="357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                                     전기공학 </a:t>
            </a:r>
            <a:r>
              <a:rPr lang="en-US" altLang="ko-KR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A</a:t>
            </a:r>
            <a:r>
              <a:rPr lang="ko-KR" altLang="en-US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반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                 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전기공학 </a:t>
            </a:r>
            <a:r>
              <a:rPr lang="en-US" altLang="ko-KR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B</a:t>
            </a:r>
            <a:r>
              <a:rPr lang="ko-KR" altLang="en-US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반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        </a:t>
            </a:r>
            <a:endParaRPr lang="ko-KR" altLang="en-US" sz="1723" dirty="0">
              <a:solidFill>
                <a:prstClr val="black"/>
              </a:solidFill>
              <a:latin typeface="Times New Roman" panose="02020603050405020304" pitchFamily="18" charset="0"/>
              <a:ea typeface="맑은 고딕" panose="020B0503020000020004" pitchFamily="50" charset="-127"/>
            </a:endParaRPr>
          </a:p>
        </p:txBody>
      </p:sp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B0C7052E-C6E7-499A-9F23-226B5A98765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954036" y="1534992"/>
          <a:ext cx="4245191" cy="4714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6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625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700" dirty="0"/>
                        <a:t>과목명</a:t>
                      </a:r>
                      <a:r>
                        <a:rPr lang="en-US" altLang="ko-KR" sz="1700" dirty="0"/>
                        <a:t>(</a:t>
                      </a:r>
                      <a:r>
                        <a:rPr lang="ko-KR" altLang="en-US" sz="1700" dirty="0"/>
                        <a:t>수강번호</a:t>
                      </a:r>
                      <a:r>
                        <a:rPr lang="en-US" altLang="ko-KR" sz="1700" dirty="0"/>
                        <a:t>)</a:t>
                      </a:r>
                      <a:endParaRPr lang="ko-KR" altLang="en-US" sz="17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700" dirty="0"/>
                        <a:t>학점</a:t>
                      </a: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700" dirty="0"/>
                        <a:t>구분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8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</a:t>
                      </a: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실용영어 </a:t>
                      </a:r>
                      <a:r>
                        <a:rPr lang="en-US" altLang="ko-KR" sz="16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(1978)</a:t>
                      </a:r>
                      <a:endParaRPr lang="ko-KR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2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공통교양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54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</a:t>
                      </a:r>
                      <a:r>
                        <a:rPr lang="ko-KR" altLang="en-US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사랑빛자유프로젝트</a:t>
                      </a:r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6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(1928)</a:t>
                      </a:r>
                      <a:endParaRPr lang="ko-KR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2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공통교양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8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기초전기수학</a:t>
                      </a:r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(1) (3450) </a:t>
                      </a:r>
                      <a:endParaRPr lang="ko-KR" altLang="en-US" sz="16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3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전공선택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38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전자전기일반 </a:t>
                      </a:r>
                      <a:r>
                        <a:rPr lang="en-US" altLang="ko-K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(3486)</a:t>
                      </a:r>
                      <a:endParaRPr lang="ko-KR" altLang="en-US" sz="16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3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전공선택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815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lang="ko-KR" altLang="en-US" sz="160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디지털기술과미래사회</a:t>
                      </a:r>
                      <a:r>
                        <a:rPr lang="ko-KR" altLang="en-US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(1949) </a:t>
                      </a:r>
                    </a:p>
                    <a:p>
                      <a:pPr latinLnBrk="1"/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endParaRPr lang="ko-KR" altLang="en-US" sz="1600" dirty="0">
                        <a:solidFill>
                          <a:srgbClr val="0070C0"/>
                        </a:solidFill>
                      </a:endParaRPr>
                    </a:p>
                    <a:p>
                      <a:pPr latinLnBrk="1"/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ko-KR" altLang="en-US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성과생명과학 </a:t>
                      </a:r>
                      <a:r>
                        <a:rPr lang="en-US" altLang="ko-KR" sz="16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(1955)</a:t>
                      </a:r>
                      <a:endParaRPr lang="ko-KR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ko-KR" altLang="en-US" sz="1800" dirty="0">
                        <a:solidFill>
                          <a:srgbClr val="0070C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>
                          <a:solidFill>
                            <a:srgbClr val="0070C0"/>
                          </a:solidFill>
                        </a:rPr>
                        <a:t>균형교양</a:t>
                      </a: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8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*</a:t>
                      </a:r>
                      <a:r>
                        <a:rPr lang="ko-KR" altLang="en-US" sz="1800" dirty="0" err="1">
                          <a:solidFill>
                            <a:srgbClr val="0070C0"/>
                          </a:solidFill>
                        </a:rPr>
                        <a:t>역사속의다문화</a:t>
                      </a:r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(1958)or *</a:t>
                      </a:r>
                      <a:r>
                        <a:rPr lang="ko-KR" altLang="en-US" sz="1800" dirty="0">
                          <a:solidFill>
                            <a:srgbClr val="0070C0"/>
                          </a:solidFill>
                        </a:rPr>
                        <a:t>타교양과목</a:t>
                      </a:r>
                      <a:endParaRPr lang="en-US" altLang="ko-KR" sz="1800" dirty="0">
                        <a:solidFill>
                          <a:srgbClr val="0070C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  <a:p>
                      <a:pPr latinLnBrk="1"/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ko-KR" altLang="en-US" sz="1800" dirty="0">
                        <a:solidFill>
                          <a:srgbClr val="0070C0"/>
                        </a:solidFill>
                      </a:endParaRPr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>
                          <a:solidFill>
                            <a:srgbClr val="0070C0"/>
                          </a:solidFill>
                        </a:rPr>
                        <a:t>균형교양</a:t>
                      </a:r>
                      <a:r>
                        <a:rPr lang="en-US" altLang="ko-KR" sz="1800" dirty="0">
                          <a:solidFill>
                            <a:srgbClr val="0070C0"/>
                          </a:solidFill>
                        </a:rPr>
                        <a:t> </a:t>
                      </a:r>
                      <a:endParaRPr lang="ko-KR" altLang="en-US" sz="1800" dirty="0">
                        <a:solidFill>
                          <a:srgbClr val="0070C0"/>
                        </a:solidFill>
                      </a:endParaRPr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682752127"/>
                  </a:ext>
                </a:extLst>
              </a:tr>
              <a:tr h="35938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DU-HEART</a:t>
                      </a:r>
                      <a:r>
                        <a:rPr lang="ko-KR" altLang="en-US" sz="1800" dirty="0"/>
                        <a:t>세미나</a:t>
                      </a:r>
                      <a:r>
                        <a:rPr lang="en-US" altLang="ko-KR" sz="1800" dirty="0"/>
                        <a:t>(1)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2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공통교양</a:t>
                      </a:r>
                      <a:r>
                        <a:rPr lang="en-US" altLang="ko-KR" sz="1800" dirty="0"/>
                        <a:t> 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2338038323"/>
                  </a:ext>
                </a:extLst>
              </a:tr>
              <a:tr h="6358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/>
                        <a:t>합계</a:t>
                      </a:r>
                      <a:r>
                        <a:rPr lang="en-US" altLang="ko-KR" sz="1800" dirty="0"/>
                        <a:t>=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dirty="0"/>
                        <a:t>17~18</a:t>
                      </a:r>
                      <a:endParaRPr lang="ko-KR" altLang="en-US" sz="1800" dirty="0"/>
                    </a:p>
                  </a:txBody>
                  <a:tcPr marL="82935" marR="82935" marT="41468" marB="41468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800" dirty="0"/>
                    </a:p>
                  </a:txBody>
                  <a:tcPr marL="82935" marR="82935" marT="41468" marB="41468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CADB243-E3ED-429A-AE8A-81E8349CF33D}"/>
              </a:ext>
            </a:extLst>
          </p:cNvPr>
          <p:cNvSpPr txBox="1"/>
          <p:nvPr/>
        </p:nvSpPr>
        <p:spPr>
          <a:xfrm>
            <a:off x="1480035" y="6217055"/>
            <a:ext cx="8725881" cy="88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1010" indent="-311010" defTabSz="829361" eaLnBrk="0" fontAlgn="base" latinLnBrk="0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* </a:t>
            </a:r>
            <a:r>
              <a:rPr lang="ko-KR" altLang="en-US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표시 과목들 중에서 </a:t>
            </a: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2</a:t>
            </a:r>
            <a:r>
              <a:rPr lang="ko-KR" altLang="en-US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개를 선택</a:t>
            </a: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(</a:t>
            </a:r>
            <a:r>
              <a:rPr lang="ko-KR" altLang="en-US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총학점합이 </a:t>
            </a: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18</a:t>
            </a:r>
            <a:r>
              <a:rPr lang="ko-KR" altLang="en-US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학점이내가 되도록</a:t>
            </a: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)</a:t>
            </a:r>
          </a:p>
          <a:p>
            <a:pPr marL="311010" indent="-311010" defTabSz="829361" eaLnBrk="0" fontAlgn="base" latinLnBrk="0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 </a:t>
            </a:r>
            <a:r>
              <a:rPr lang="ko-KR" altLang="en-US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타교양과목 예시</a:t>
            </a: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: (1) </a:t>
            </a:r>
            <a:r>
              <a:rPr lang="en-US" altLang="ko-KR" sz="163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</a:t>
            </a:r>
            <a:r>
              <a:rPr lang="ko-KR" altLang="en-US" sz="1723" dirty="0" err="1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마음이란무엇인가</a:t>
            </a: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(1960) - </a:t>
            </a:r>
            <a:r>
              <a:rPr lang="ko-KR" altLang="en-US" sz="1723" dirty="0" err="1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사회와문화영역교과목</a:t>
            </a:r>
            <a:endParaRPr lang="ko-KR" altLang="en-US" sz="1723" dirty="0">
              <a:solidFill>
                <a:srgbClr val="0070C0"/>
              </a:solidFill>
              <a:latin typeface="Times New Roman" panose="02020603050405020304" pitchFamily="18" charset="0"/>
              <a:ea typeface="맑은 고딕" panose="020B0503020000020004" pitchFamily="50" charset="-127"/>
            </a:endParaRPr>
          </a:p>
          <a:p>
            <a:pPr marL="259175" indent="-259175" defTabSz="829361" eaLnBrk="0" fontAlgn="base" latinLnBrk="0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ko-KR" sz="163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                               or (2) </a:t>
            </a:r>
            <a:r>
              <a:rPr lang="ko-KR" altLang="en-US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이미지</a:t>
            </a: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,</a:t>
            </a:r>
            <a:r>
              <a:rPr lang="ko-KR" altLang="en-US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상상</a:t>
            </a: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,</a:t>
            </a:r>
            <a:r>
              <a:rPr lang="ko-KR" altLang="en-US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이데올로기</a:t>
            </a:r>
            <a:r>
              <a:rPr lang="en-US" altLang="ko-KR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(1962) - </a:t>
            </a:r>
            <a:r>
              <a:rPr lang="ko-KR" altLang="en-US" sz="1723" dirty="0">
                <a:solidFill>
                  <a:srgbClr val="0070C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문화예술영역교과목</a:t>
            </a:r>
          </a:p>
        </p:txBody>
      </p:sp>
    </p:spTree>
    <p:extLst>
      <p:ext uri="{BB962C8B-B14F-4D97-AF65-F5344CB8AC3E}">
        <p14:creationId xmlns:p14="http://schemas.microsoft.com/office/powerpoint/2010/main" val="2360650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31530" y="274640"/>
            <a:ext cx="8728940" cy="215382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시간표 예시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602622" y="6482368"/>
            <a:ext cx="8728940" cy="751265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sz="2540" dirty="0"/>
              <a:t>DU-HEART</a:t>
            </a:r>
            <a:r>
              <a:rPr lang="ko-KR" altLang="en-US" sz="2540" dirty="0"/>
              <a:t>세미나</a:t>
            </a:r>
            <a:r>
              <a:rPr lang="en-US" altLang="ko-KR" sz="2540" dirty="0"/>
              <a:t>(1)</a:t>
            </a:r>
            <a:r>
              <a:rPr lang="ko-KR" altLang="en-US" sz="2540" dirty="0"/>
              <a:t>는 일괄적으로 자동수강신청 처리</a:t>
            </a:r>
            <a:endParaRPr lang="en-US" altLang="ko-KR" sz="2358" dirty="0"/>
          </a:p>
          <a:p>
            <a:r>
              <a:rPr lang="ko-KR" altLang="en-US" sz="2358" dirty="0"/>
              <a:t>만약</a:t>
            </a:r>
            <a:r>
              <a:rPr lang="en-US" altLang="ko-KR" sz="2358" dirty="0"/>
              <a:t> </a:t>
            </a:r>
            <a:r>
              <a:rPr lang="ko-KR" altLang="en-US" sz="2358" dirty="0"/>
              <a:t>잘 안되면</a:t>
            </a:r>
            <a:r>
              <a:rPr lang="en-US" altLang="ko-KR" sz="2358" dirty="0"/>
              <a:t>, Zoom</a:t>
            </a:r>
            <a:r>
              <a:rPr lang="ko-KR" altLang="en-US" sz="2358" dirty="0"/>
              <a:t>온라인</a:t>
            </a:r>
            <a:r>
              <a:rPr lang="en-US" altLang="ko-KR" sz="2358" dirty="0"/>
              <a:t>, </a:t>
            </a:r>
            <a:r>
              <a:rPr lang="ko-KR" altLang="en-US" sz="2358" dirty="0"/>
              <a:t>혹은 학부사무실에 전화</a:t>
            </a:r>
            <a:r>
              <a:rPr lang="en-US" altLang="ko-KR" sz="2358" dirty="0"/>
              <a:t>(850-6610), </a:t>
            </a:r>
            <a:r>
              <a:rPr lang="ko-KR" altLang="en-US" sz="2358" dirty="0"/>
              <a:t>또는 직접 방문</a:t>
            </a:r>
            <a:endParaRPr lang="en-US" altLang="ko-KR" sz="2358" dirty="0"/>
          </a:p>
        </p:txBody>
      </p:sp>
      <p:sp>
        <p:nvSpPr>
          <p:cNvPr id="8" name="TextBox 7"/>
          <p:cNvSpPr txBox="1"/>
          <p:nvPr/>
        </p:nvSpPr>
        <p:spPr>
          <a:xfrm>
            <a:off x="2961089" y="720805"/>
            <a:ext cx="8621004" cy="357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전기공학 </a:t>
            </a:r>
            <a:r>
              <a:rPr lang="en-US" altLang="ko-KR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A</a:t>
            </a:r>
            <a:r>
              <a:rPr lang="ko-KR" altLang="en-US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반                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                                                   </a:t>
            </a:r>
            <a:r>
              <a:rPr lang="ko-KR" altLang="en-US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전기공학 </a:t>
            </a:r>
            <a:r>
              <a:rPr lang="en-US" altLang="ko-KR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B</a:t>
            </a:r>
            <a:r>
              <a:rPr lang="ko-KR" altLang="en-US" sz="1723" dirty="0">
                <a:solidFill>
                  <a:srgbClr val="FF0000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반</a:t>
            </a:r>
            <a:r>
              <a:rPr lang="en-US" altLang="ko-KR" sz="1723" dirty="0">
                <a:solidFill>
                  <a:prstClr val="black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         </a:t>
            </a:r>
            <a:endParaRPr lang="ko-KR" altLang="en-US" sz="1723" dirty="0">
              <a:solidFill>
                <a:prstClr val="black"/>
              </a:solidFill>
              <a:latin typeface="Times New Roman" panose="02020603050405020304" pitchFamily="18" charset="0"/>
              <a:ea typeface="맑은 고딕" panose="020B0503020000020004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2390D3E-3BD2-4E64-9568-F2DE4E4DC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0646" y="1069745"/>
            <a:ext cx="4702365" cy="5412624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4314F2F1-5FA8-455F-8143-6EDEBC560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3691" y="1099253"/>
            <a:ext cx="4707888" cy="5383116"/>
          </a:xfrm>
          <a:prstGeom prst="rect">
            <a:avLst/>
          </a:prstGeom>
        </p:spPr>
      </p:pic>
      <p:sp>
        <p:nvSpPr>
          <p:cNvPr id="10" name="타원 9">
            <a:extLst>
              <a:ext uri="{FF2B5EF4-FFF2-40B4-BE49-F238E27FC236}">
                <a16:creationId xmlns:a16="http://schemas.microsoft.com/office/drawing/2014/main" id="{23123E38-8261-4C47-A3F8-BF1E8FF0E37B}"/>
              </a:ext>
            </a:extLst>
          </p:cNvPr>
          <p:cNvSpPr/>
          <p:nvPr/>
        </p:nvSpPr>
        <p:spPr>
          <a:xfrm>
            <a:off x="2438604" y="1926855"/>
            <a:ext cx="718417" cy="9796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35" tIns="41468" rIns="82935" bIns="4146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1723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1459D6E6-A067-46AB-81BB-3503687C59FF}"/>
              </a:ext>
            </a:extLst>
          </p:cNvPr>
          <p:cNvSpPr/>
          <p:nvPr/>
        </p:nvSpPr>
        <p:spPr>
          <a:xfrm>
            <a:off x="7467523" y="5412816"/>
            <a:ext cx="718417" cy="9796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35" tIns="41468" rIns="82935" bIns="4146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29361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en-US" sz="1723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6876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EEBA55-44CA-4A3D-887D-397480EC9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DC5269F-396E-46D3-AD57-AFFB3DC35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일정</a:t>
            </a:r>
            <a:r>
              <a:rPr lang="en-US" altLang="ko-KR" dirty="0"/>
              <a:t> </a:t>
            </a:r>
          </a:p>
          <a:p>
            <a:r>
              <a:rPr lang="en-US" altLang="ko-KR" dirty="0"/>
              <a:t>2</a:t>
            </a:r>
            <a:r>
              <a:rPr lang="ko-KR" altLang="en-US" dirty="0"/>
              <a:t>월</a:t>
            </a:r>
            <a:r>
              <a:rPr lang="en-US" altLang="ko-KR" dirty="0"/>
              <a:t>23</a:t>
            </a:r>
            <a:r>
              <a:rPr lang="ko-KR" altLang="en-US" dirty="0"/>
              <a:t>일 </a:t>
            </a:r>
            <a:r>
              <a:rPr lang="en-US" altLang="ko-KR" dirty="0"/>
              <a:t>9~11</a:t>
            </a:r>
            <a:r>
              <a:rPr lang="ko-KR" altLang="en-US" dirty="0"/>
              <a:t>시 각자 수강신청</a:t>
            </a:r>
            <a:endParaRPr lang="en-US" altLang="ko-KR" dirty="0"/>
          </a:p>
          <a:p>
            <a:r>
              <a:rPr lang="en-US" altLang="ko-KR" dirty="0"/>
              <a:t>2</a:t>
            </a:r>
            <a:r>
              <a:rPr lang="ko-KR" altLang="en-US" dirty="0"/>
              <a:t>월</a:t>
            </a:r>
            <a:r>
              <a:rPr lang="en-US" altLang="ko-KR" dirty="0"/>
              <a:t>23</a:t>
            </a:r>
            <a:r>
              <a:rPr lang="ko-KR" altLang="en-US" dirty="0"/>
              <a:t>일 </a:t>
            </a:r>
            <a:r>
              <a:rPr lang="en-US" altLang="ko-KR" dirty="0"/>
              <a:t>11</a:t>
            </a:r>
            <a:r>
              <a:rPr lang="ko-KR" altLang="en-US" dirty="0"/>
              <a:t>시부터 전기공학전공 예비대학 진행</a:t>
            </a:r>
            <a:br>
              <a:rPr lang="en-US" altLang="ko-KR" dirty="0"/>
            </a:br>
            <a:r>
              <a:rPr lang="ko-KR" altLang="en-US" dirty="0"/>
              <a:t>줌</a:t>
            </a:r>
            <a:r>
              <a:rPr lang="en-US" altLang="ko-KR" dirty="0"/>
              <a:t>(zoom)</a:t>
            </a:r>
            <a:r>
              <a:rPr lang="ko-KR" altLang="en-US" dirty="0"/>
              <a:t>으로 진행하기 때문에 미리 </a:t>
            </a:r>
            <a:r>
              <a:rPr lang="en-US" altLang="ko-KR" dirty="0"/>
              <a:t>Zoom </a:t>
            </a:r>
            <a:r>
              <a:rPr lang="ko-KR" altLang="en-US" dirty="0"/>
              <a:t>앱을 </a:t>
            </a:r>
            <a:r>
              <a:rPr lang="en-US" altLang="ko-KR" dirty="0"/>
              <a:t>PC</a:t>
            </a:r>
            <a:r>
              <a:rPr lang="ko-KR" altLang="en-US" dirty="0"/>
              <a:t>나 휴대폰에 설치하고 로그인까지 </a:t>
            </a:r>
            <a:r>
              <a:rPr lang="ko-KR" altLang="en-US" dirty="0" err="1"/>
              <a:t>미리할</a:t>
            </a:r>
            <a:r>
              <a:rPr lang="ko-KR" altLang="en-US" dirty="0"/>
              <a:t> 것</a:t>
            </a:r>
            <a:endParaRPr lang="en-US" altLang="ko-KR" dirty="0"/>
          </a:p>
          <a:p>
            <a:r>
              <a:rPr lang="ko-KR" altLang="en-US" dirty="0"/>
              <a:t>전기공학전공 예비대학 </a:t>
            </a:r>
            <a:r>
              <a:rPr lang="en-US" altLang="ko-KR" dirty="0"/>
              <a:t>Zoom </a:t>
            </a:r>
            <a:r>
              <a:rPr lang="ko-KR" altLang="en-US" dirty="0"/>
              <a:t>들어가기</a:t>
            </a:r>
            <a:br>
              <a:rPr lang="en-US" altLang="ko-KR" dirty="0"/>
            </a:br>
            <a:r>
              <a:rPr lang="ko-KR" altLang="en-US" dirty="0"/>
              <a:t>﻿</a:t>
            </a:r>
            <a:r>
              <a:rPr lang="en-US" altLang="ko-KR" sz="1900" dirty="0"/>
              <a:t>https://us02web.zoom.us/j/82181986390?pwd=WEJ6dnNmWUwzMnZQazZWYzZZaVp4dz09</a:t>
            </a:r>
          </a:p>
          <a:p>
            <a:r>
              <a:rPr lang="ko-KR" altLang="en-US" sz="1900" dirty="0"/>
              <a:t>회의 </a:t>
            </a:r>
            <a:r>
              <a:rPr lang="en-US" altLang="ko-KR" sz="1900" dirty="0"/>
              <a:t>ID: 821 8198 6390</a:t>
            </a:r>
          </a:p>
          <a:p>
            <a:r>
              <a:rPr lang="ko-KR" altLang="en-US" sz="1900" dirty="0"/>
              <a:t>암호</a:t>
            </a:r>
            <a:r>
              <a:rPr lang="en-US" altLang="ko-KR" sz="1900" dirty="0"/>
              <a:t>: 456155</a:t>
            </a:r>
          </a:p>
          <a:p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7D9527F-7F81-401E-8267-5F39E3A0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 dirty="0"/>
              <a:t>전자전기공학부 전기공학전공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85913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483</Words>
  <Application>Microsoft Office PowerPoint</Application>
  <PresentationFormat>와이드스크린</PresentationFormat>
  <Paragraphs>92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맑은 고딕</vt:lpstr>
      <vt:lpstr>Arial</vt:lpstr>
      <vt:lpstr>Times New Roman</vt:lpstr>
      <vt:lpstr>Office 테마</vt:lpstr>
      <vt:lpstr>1_Office 테마</vt:lpstr>
      <vt:lpstr>전기공학전공 수강신청</vt:lpstr>
      <vt:lpstr>전공교육과정과 수강신청</vt:lpstr>
      <vt:lpstr>수강신청</vt:lpstr>
      <vt:lpstr>시간표 예시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전기공학전공 수강신청</dc:title>
  <dc:creator>ytdo</dc:creator>
  <cp:lastModifiedBy>ytdo</cp:lastModifiedBy>
  <cp:revision>3</cp:revision>
  <dcterms:created xsi:type="dcterms:W3CDTF">2022-02-18T06:22:43Z</dcterms:created>
  <dcterms:modified xsi:type="dcterms:W3CDTF">2022-02-18T06:42:30Z</dcterms:modified>
</cp:coreProperties>
</file>