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4" r:id="rId5"/>
    <p:sldId id="263" r:id="rId6"/>
    <p:sldId id="259" r:id="rId7"/>
    <p:sldId id="261" r:id="rId8"/>
    <p:sldId id="265" r:id="rId9"/>
    <p:sldId id="267" r:id="rId10"/>
    <p:sldId id="266" r:id="rId11"/>
    <p:sldId id="268" r:id="rId12"/>
    <p:sldId id="270" r:id="rId1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69" d="100"/>
          <a:sy n="69" d="100"/>
        </p:scale>
        <p:origin x="485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035403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506581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321907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234420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651685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276386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12313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600674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846647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671861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992657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C940E4-9D2B-4FC3-89B6-DD65DFE4FC60}" type="datetimeFigureOut">
              <a:rPr lang="ko-KR" altLang="en-US" smtClean="0"/>
              <a:t>2024-04-14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9D4C2F-965E-4943-A900-A90B3BBC627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260812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555480D7-CB00-4A83-A571-88ABAC038AEF}"/>
              </a:ext>
            </a:extLst>
          </p:cNvPr>
          <p:cNvSpPr txBox="1"/>
          <p:nvPr/>
        </p:nvSpPr>
        <p:spPr>
          <a:xfrm>
            <a:off x="560612" y="826053"/>
            <a:ext cx="14157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2400" b="1" dirty="0"/>
              <a:t>작성방법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DF87168-4F2C-48F4-B09A-3288494DAA8B}"/>
              </a:ext>
            </a:extLst>
          </p:cNvPr>
          <p:cNvSpPr txBox="1"/>
          <p:nvPr/>
        </p:nvSpPr>
        <p:spPr>
          <a:xfrm>
            <a:off x="560612" y="1549244"/>
            <a:ext cx="8778365" cy="392870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28600" indent="-228600">
              <a:lnSpc>
                <a:spcPct val="150000"/>
              </a:lnSpc>
              <a:buAutoNum type="arabicPeriod"/>
            </a:pPr>
            <a:r>
              <a:rPr lang="ko-KR" altLang="en-US" sz="1400" dirty="0">
                <a:latin typeface="+mn-ea"/>
              </a:rPr>
              <a:t>본 자료는 서류심사 후 </a:t>
            </a:r>
            <a:r>
              <a:rPr lang="ko-KR" altLang="en-US" sz="1400" b="1" u="sng" dirty="0">
                <a:latin typeface="+mn-ea"/>
              </a:rPr>
              <a:t>이후 심사 참고자료로 활용될 예정</a:t>
            </a:r>
            <a:r>
              <a:rPr lang="ko-KR" altLang="en-US" sz="1400" dirty="0">
                <a:latin typeface="+mn-ea"/>
              </a:rPr>
              <a:t>입니다</a:t>
            </a:r>
            <a:r>
              <a:rPr lang="en-US" altLang="ko-KR" sz="1400" dirty="0">
                <a:latin typeface="+mn-ea"/>
              </a:rPr>
              <a:t>.</a:t>
            </a:r>
          </a:p>
          <a:p>
            <a:pPr>
              <a:lnSpc>
                <a:spcPct val="150000"/>
              </a:lnSpc>
            </a:pPr>
            <a:r>
              <a:rPr lang="en-US" altLang="ko-KR" sz="1400" dirty="0">
                <a:latin typeface="+mn-ea"/>
              </a:rPr>
              <a:t>2. </a:t>
            </a:r>
            <a:r>
              <a:rPr lang="ko-KR" altLang="en-US" sz="1400" dirty="0">
                <a:latin typeface="+mn-ea"/>
                <a:ea typeface="맑은 고딕" panose="020B0503020000020004" pitchFamily="50" charset="-127"/>
              </a:rPr>
              <a:t>본 양식은</a:t>
            </a:r>
            <a:r>
              <a:rPr lang="en-US" altLang="ko-KR" sz="1400" dirty="0">
                <a:latin typeface="+mn-ea"/>
                <a:ea typeface="맑은 고딕" panose="020B0503020000020004" pitchFamily="50" charset="-127"/>
              </a:rPr>
              <a:t> </a:t>
            </a:r>
            <a:r>
              <a:rPr lang="en-US" altLang="ko-KR" sz="1400" b="1" dirty="0">
                <a:latin typeface="+mn-ea"/>
                <a:ea typeface="맑은 고딕" panose="020B0503020000020004" pitchFamily="50" charset="-127"/>
              </a:rPr>
              <a:t>‘</a:t>
            </a:r>
            <a:r>
              <a:rPr lang="ko-KR" altLang="en-US" sz="1400" b="1" dirty="0">
                <a:latin typeface="+mn-ea"/>
                <a:ea typeface="맑은 고딕" panose="020B0503020000020004" pitchFamily="50" charset="-127"/>
              </a:rPr>
              <a:t>이미지</a:t>
            </a:r>
            <a:r>
              <a:rPr lang="en-US" altLang="ko-KR" sz="1400" b="1" dirty="0">
                <a:latin typeface="+mn-ea"/>
                <a:ea typeface="맑은 고딕" panose="020B0503020000020004" pitchFamily="50" charset="-127"/>
              </a:rPr>
              <a:t>/</a:t>
            </a:r>
            <a:r>
              <a:rPr lang="ko-KR" altLang="en-US" sz="1400" b="1" dirty="0">
                <a:latin typeface="+mn-ea"/>
                <a:ea typeface="맑은 고딕" panose="020B0503020000020004" pitchFamily="50" charset="-127"/>
              </a:rPr>
              <a:t>도식화</a:t>
            </a:r>
            <a:r>
              <a:rPr lang="en-US" altLang="ko-KR" sz="1400" b="1" dirty="0">
                <a:latin typeface="+mn-ea"/>
                <a:ea typeface="맑은 고딕" panose="020B0503020000020004" pitchFamily="50" charset="-127"/>
              </a:rPr>
              <a:t>‘</a:t>
            </a:r>
            <a:r>
              <a:rPr lang="ko-KR" altLang="en-US" sz="1400" dirty="0">
                <a:latin typeface="+mn-ea"/>
                <a:ea typeface="맑은 고딕" panose="020B0503020000020004" pitchFamily="50" charset="-127"/>
              </a:rPr>
              <a:t>를 중심으로 </a:t>
            </a:r>
            <a:r>
              <a:rPr lang="ko-KR" altLang="en-US" sz="1400" u="sng" dirty="0">
                <a:latin typeface="+mn-ea"/>
                <a:ea typeface="맑은 고딕" panose="020B0503020000020004" pitchFamily="50" charset="-127"/>
              </a:rPr>
              <a:t>사업의 주요내용 및 시사점</a:t>
            </a:r>
            <a:r>
              <a:rPr lang="ko-KR" altLang="en-US" sz="1400" dirty="0">
                <a:latin typeface="+mn-ea"/>
                <a:ea typeface="맑은 고딕" panose="020B0503020000020004" pitchFamily="50" charset="-127"/>
              </a:rPr>
              <a:t>을 중심으로</a:t>
            </a:r>
            <a:endParaRPr lang="en-US" altLang="ko-KR" sz="1400" dirty="0">
              <a:latin typeface="+mn-ea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z="1400" dirty="0">
                <a:latin typeface="+mn-ea"/>
                <a:ea typeface="맑은 고딕" panose="020B0503020000020004" pitchFamily="50" charset="-127"/>
              </a:rPr>
              <a:t>   </a:t>
            </a:r>
            <a:r>
              <a:rPr lang="ko-KR" altLang="en-US" sz="1400" dirty="0">
                <a:latin typeface="+mn-ea"/>
                <a:ea typeface="맑은 고딕" panose="020B0503020000020004" pitchFamily="50" charset="-127"/>
              </a:rPr>
              <a:t>상세히 설명하여 주시기 바랍니다</a:t>
            </a:r>
            <a:r>
              <a:rPr lang="en-US" altLang="ko-KR" sz="1400" dirty="0">
                <a:latin typeface="+mn-ea"/>
                <a:ea typeface="맑은 고딕" panose="020B0503020000020004" pitchFamily="50" charset="-127"/>
              </a:rPr>
              <a:t>.</a:t>
            </a:r>
          </a:p>
          <a:p>
            <a:pPr>
              <a:lnSpc>
                <a:spcPct val="150000"/>
              </a:lnSpc>
            </a:pPr>
            <a:endParaRPr lang="en-US" altLang="ko-KR" sz="1400" dirty="0">
              <a:latin typeface="+mn-ea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z="1400" dirty="0">
                <a:latin typeface="+mn-ea"/>
              </a:rPr>
              <a:t>       </a:t>
            </a:r>
            <a:r>
              <a:rPr lang="en-US" altLang="ko-KR" sz="1400" b="1" dirty="0">
                <a:latin typeface="+mn-ea"/>
              </a:rPr>
              <a:t>- </a:t>
            </a:r>
            <a:r>
              <a:rPr lang="ko-KR" altLang="en-US" sz="1400" b="1" dirty="0">
                <a:latin typeface="+mn-ea"/>
              </a:rPr>
              <a:t>작성방법</a:t>
            </a:r>
            <a:endParaRPr lang="en-US" altLang="ko-KR" sz="1400" b="1" dirty="0">
              <a:latin typeface="+mn-ea"/>
            </a:endParaRPr>
          </a:p>
          <a:p>
            <a:pPr>
              <a:lnSpc>
                <a:spcPct val="150000"/>
              </a:lnSpc>
            </a:pPr>
            <a:r>
              <a:rPr lang="en-US" altLang="ko-KR" sz="1400" dirty="0">
                <a:latin typeface="+mn-ea"/>
              </a:rPr>
              <a:t>           </a:t>
            </a:r>
            <a:r>
              <a:rPr lang="ko-KR" altLang="en-US" sz="1400" dirty="0">
                <a:latin typeface="+mn-ea"/>
              </a:rPr>
              <a:t>① </a:t>
            </a:r>
            <a:r>
              <a:rPr lang="ko-KR" altLang="en-US" sz="1400" dirty="0">
                <a:solidFill>
                  <a:schemeClr val="accent5"/>
                </a:solidFill>
                <a:latin typeface="+mn-ea"/>
              </a:rPr>
              <a:t>파란색 부분 작성</a:t>
            </a:r>
            <a:r>
              <a:rPr lang="en-US" altLang="ko-KR" sz="1400" dirty="0">
                <a:latin typeface="+mn-ea"/>
              </a:rPr>
              <a:t>, </a:t>
            </a:r>
            <a:r>
              <a:rPr lang="ko-KR" altLang="en-US" sz="1400" u="sng" dirty="0">
                <a:latin typeface="+mn-ea"/>
              </a:rPr>
              <a:t>핑크색</a:t>
            </a:r>
            <a:r>
              <a:rPr lang="en-US" altLang="ko-KR" sz="1400" u="sng" dirty="0">
                <a:latin typeface="+mn-ea"/>
              </a:rPr>
              <a:t> </a:t>
            </a:r>
            <a:r>
              <a:rPr lang="ko-KR" altLang="en-US" sz="1400" u="sng" dirty="0">
                <a:latin typeface="+mn-ea"/>
              </a:rPr>
              <a:t>글씨 및 괄호 내 내용을 참고하여 작성</a:t>
            </a:r>
            <a:endParaRPr lang="en-US" altLang="ko-KR" sz="1400" u="sng" dirty="0">
              <a:latin typeface="+mn-ea"/>
            </a:endParaRPr>
          </a:p>
          <a:p>
            <a:pPr>
              <a:lnSpc>
                <a:spcPct val="150000"/>
              </a:lnSpc>
            </a:pPr>
            <a:r>
              <a:rPr lang="en-US" altLang="ko-KR" sz="1400" b="1" dirty="0">
                <a:latin typeface="+mn-ea"/>
              </a:rPr>
              <a:t>           </a:t>
            </a:r>
            <a:r>
              <a:rPr lang="ko-KR" altLang="en-US" sz="1400" dirty="0">
                <a:latin typeface="+mn-ea"/>
              </a:rPr>
              <a:t>②</a:t>
            </a:r>
            <a:r>
              <a:rPr lang="ko-KR" altLang="en-US" sz="1400" dirty="0">
                <a:latin typeface="맑은 고딕" panose="020B0503020000020004" pitchFamily="50" charset="-127"/>
              </a:rPr>
              <a:t> 목차 </a:t>
            </a:r>
            <a:r>
              <a:rPr lang="en-US" altLang="ko-KR" sz="1400" dirty="0">
                <a:latin typeface="맑은 고딕" panose="020B0503020000020004" pitchFamily="50" charset="-127"/>
              </a:rPr>
              <a:t>2</a:t>
            </a:r>
            <a:r>
              <a:rPr lang="ko-KR" altLang="en-US" sz="1400" dirty="0">
                <a:latin typeface="맑은 고딕" panose="020B0503020000020004" pitchFamily="50" charset="-127"/>
              </a:rPr>
              <a:t>번을 참고하여 행정분야 또는 그 외 분야 작성 내용 확인 및 구분하여 작성</a:t>
            </a:r>
            <a:endParaRPr lang="en-US" altLang="ko-KR" sz="1400" dirty="0">
              <a:latin typeface="+mn-ea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endParaRPr lang="en-US" altLang="ko-KR" sz="1400" dirty="0">
              <a:latin typeface="+mn-ea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z="1400" dirty="0">
                <a:latin typeface="+mn-ea"/>
                <a:ea typeface="맑은 고딕" panose="020B0503020000020004" pitchFamily="50" charset="-127"/>
              </a:rPr>
              <a:t>       </a:t>
            </a:r>
            <a:r>
              <a:rPr lang="en-US" altLang="ko-KR" sz="1400" b="1" dirty="0">
                <a:latin typeface="+mn-ea"/>
                <a:ea typeface="맑은 고딕" panose="020B0503020000020004" pitchFamily="50" charset="-127"/>
              </a:rPr>
              <a:t>- </a:t>
            </a:r>
            <a:r>
              <a:rPr lang="ko-KR" altLang="en-US" sz="1400" b="1" dirty="0">
                <a:latin typeface="+mn-ea"/>
                <a:ea typeface="맑은 고딕" panose="020B0503020000020004" pitchFamily="50" charset="-127"/>
              </a:rPr>
              <a:t>주의사항</a:t>
            </a:r>
            <a:endParaRPr lang="en-US" altLang="ko-KR" sz="1400" b="1" dirty="0">
              <a:latin typeface="+mn-ea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z="1400" dirty="0">
                <a:latin typeface="+mn-ea"/>
                <a:ea typeface="맑은 고딕" panose="020B0503020000020004" pitchFamily="50" charset="-127"/>
              </a:rPr>
              <a:t>           </a:t>
            </a:r>
            <a:r>
              <a:rPr lang="ko-KR" altLang="en-US" sz="1400" dirty="0">
                <a:latin typeface="+mn-ea"/>
                <a:ea typeface="맑은 고딕" panose="020B0503020000020004" pitchFamily="50" charset="-127"/>
              </a:rPr>
              <a:t>① </a:t>
            </a:r>
            <a:r>
              <a:rPr lang="en-US" altLang="ko-KR" sz="1400" u="sng" dirty="0">
                <a:latin typeface="+mn-ea"/>
              </a:rPr>
              <a:t>[</a:t>
            </a:r>
            <a:r>
              <a:rPr lang="ko-KR" altLang="en-US" sz="1400" u="sng" dirty="0">
                <a:latin typeface="+mn-ea"/>
              </a:rPr>
              <a:t>양식</a:t>
            </a:r>
            <a:r>
              <a:rPr lang="en-US" altLang="ko-KR" sz="1400" u="sng" dirty="0">
                <a:latin typeface="+mn-ea"/>
              </a:rPr>
              <a:t>2-1] </a:t>
            </a:r>
            <a:r>
              <a:rPr lang="ko-KR" altLang="en-US" sz="1400" u="sng" dirty="0">
                <a:latin typeface="+mn-ea"/>
              </a:rPr>
              <a:t>사업요약서 본문을 그대로 옮겨 작성하는 방법은 지양</a:t>
            </a:r>
            <a:r>
              <a:rPr lang="en-US" altLang="ko-KR" sz="1400" u="sng" dirty="0">
                <a:latin typeface="+mn-ea"/>
              </a:rPr>
              <a:t>, </a:t>
            </a:r>
            <a:r>
              <a:rPr lang="ko-KR" altLang="en-US" sz="1400" u="sng" dirty="0">
                <a:latin typeface="+mn-ea"/>
              </a:rPr>
              <a:t>감점항목 입니다</a:t>
            </a:r>
            <a:r>
              <a:rPr lang="en-US" altLang="ko-KR" sz="1400" u="sng" dirty="0">
                <a:latin typeface="+mn-ea"/>
              </a:rPr>
              <a:t>.</a:t>
            </a:r>
          </a:p>
          <a:p>
            <a:pPr>
              <a:lnSpc>
                <a:spcPct val="150000"/>
              </a:lnSpc>
            </a:pPr>
            <a:r>
              <a:rPr lang="ko-KR" altLang="en-US" sz="1400" dirty="0">
                <a:latin typeface="+mn-ea"/>
              </a:rPr>
              <a:t>           ②</a:t>
            </a:r>
            <a:r>
              <a:rPr lang="ko-KR" altLang="en-US" sz="1400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 </a:t>
            </a:r>
            <a:r>
              <a:rPr lang="ko-KR" altLang="en-US" sz="1400" dirty="0">
                <a:latin typeface="+mn-ea"/>
              </a:rPr>
              <a:t>작성내용 미숙지로 인해 발생되는 문제의 책임은 출품자에게 있으며</a:t>
            </a:r>
            <a:r>
              <a:rPr lang="en-US" altLang="ko-KR" sz="1400" dirty="0">
                <a:latin typeface="+mn-ea"/>
              </a:rPr>
              <a:t>, </a:t>
            </a:r>
            <a:r>
              <a:rPr lang="ko-KR" altLang="en-US" sz="1400" dirty="0" err="1">
                <a:latin typeface="+mn-ea"/>
              </a:rPr>
              <a:t>서류미비</a:t>
            </a:r>
            <a:r>
              <a:rPr lang="ko-KR" altLang="en-US" sz="1400" dirty="0" err="1">
                <a:latin typeface="맑은 고딕" panose="020B0503020000020004" pitchFamily="50" charset="-127"/>
              </a:rPr>
              <a:t>〮허위기재의</a:t>
            </a:r>
            <a:r>
              <a:rPr lang="ko-KR" altLang="en-US" sz="1400" dirty="0">
                <a:latin typeface="맑은 고딕" panose="020B0503020000020004" pitchFamily="50" charset="-127"/>
              </a:rPr>
              <a:t> 경우</a:t>
            </a:r>
            <a:endParaRPr lang="en-US" altLang="ko-KR" sz="1400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>
              <a:lnSpc>
                <a:spcPct val="150000"/>
              </a:lnSpc>
            </a:pPr>
            <a:r>
              <a:rPr lang="en-US" altLang="ko-KR" sz="1400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               </a:t>
            </a:r>
            <a:r>
              <a:rPr lang="ko-KR" altLang="en-US" sz="1400" dirty="0">
                <a:latin typeface="맑은 고딕" panose="020B0503020000020004" pitchFamily="50" charset="-127"/>
              </a:rPr>
              <a:t>심사에서 제외될 수 있습니다</a:t>
            </a:r>
            <a:r>
              <a:rPr lang="en-US" altLang="ko-KR" sz="1400" dirty="0">
                <a:latin typeface="맑은 고딕" panose="020B0503020000020004" pitchFamily="50" charset="-127"/>
              </a:rPr>
              <a:t>.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32DCDA3-0E2B-4110-ADAA-381D1812665E}"/>
              </a:ext>
            </a:extLst>
          </p:cNvPr>
          <p:cNvSpPr txBox="1"/>
          <p:nvPr/>
        </p:nvSpPr>
        <p:spPr>
          <a:xfrm>
            <a:off x="192946" y="184557"/>
            <a:ext cx="2855054" cy="4092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300"/>
              </a:lnSpc>
            </a:pPr>
            <a:r>
              <a:rPr lang="en-US" altLang="ko-KR" sz="900" dirty="0">
                <a:latin typeface="+mj-ea"/>
                <a:ea typeface="+mj-ea"/>
              </a:rPr>
              <a:t>2024 </a:t>
            </a:r>
            <a:r>
              <a:rPr lang="ko-KR" altLang="en-US" sz="900" dirty="0">
                <a:latin typeface="+mj-ea"/>
                <a:ea typeface="+mj-ea"/>
              </a:rPr>
              <a:t>대한민국 공공디자인대상</a:t>
            </a:r>
            <a:endParaRPr lang="en-US" altLang="ko-KR" sz="900" dirty="0">
              <a:latin typeface="+mj-ea"/>
              <a:ea typeface="+mj-ea"/>
            </a:endParaRPr>
          </a:p>
          <a:p>
            <a:pPr>
              <a:lnSpc>
                <a:spcPts val="1300"/>
              </a:lnSpc>
            </a:pPr>
            <a:r>
              <a:rPr lang="en-US" altLang="ko-KR" sz="900" dirty="0">
                <a:latin typeface="+mj-ea"/>
                <a:ea typeface="+mj-ea"/>
              </a:rPr>
              <a:t>[</a:t>
            </a:r>
            <a:r>
              <a:rPr lang="ko-KR" altLang="en-US" sz="900" dirty="0">
                <a:latin typeface="+mj-ea"/>
                <a:ea typeface="+mj-ea"/>
              </a:rPr>
              <a:t>양식</a:t>
            </a:r>
            <a:r>
              <a:rPr lang="en-US" altLang="ko-KR" sz="900" dirty="0">
                <a:latin typeface="+mj-ea"/>
                <a:ea typeface="+mj-ea"/>
              </a:rPr>
              <a:t>2-2]</a:t>
            </a:r>
            <a:r>
              <a:rPr lang="ko-KR" altLang="en-US" sz="900" dirty="0">
                <a:latin typeface="+mj-ea"/>
                <a:ea typeface="+mj-ea"/>
              </a:rPr>
              <a:t> </a:t>
            </a:r>
            <a:r>
              <a:rPr lang="en-US" altLang="ko-KR" sz="900" dirty="0">
                <a:latin typeface="+mj-ea"/>
                <a:ea typeface="+mj-ea"/>
              </a:rPr>
              <a:t>[</a:t>
            </a:r>
            <a:r>
              <a:rPr lang="ko-KR" altLang="en-US" sz="900" dirty="0">
                <a:latin typeface="+mj-ea"/>
                <a:ea typeface="+mj-ea"/>
              </a:rPr>
              <a:t>우수사례 부문</a:t>
            </a:r>
            <a:r>
              <a:rPr lang="en-US" altLang="ko-KR" sz="900" dirty="0">
                <a:latin typeface="+mj-ea"/>
                <a:ea typeface="+mj-ea"/>
              </a:rPr>
              <a:t>/</a:t>
            </a:r>
            <a:r>
              <a:rPr lang="ko-KR" altLang="en-US" sz="900" dirty="0">
                <a:latin typeface="+mj-ea"/>
                <a:ea typeface="+mj-ea"/>
              </a:rPr>
              <a:t>사업 분야</a:t>
            </a:r>
            <a:r>
              <a:rPr lang="en-US" altLang="ko-KR" sz="900" dirty="0">
                <a:latin typeface="+mj-ea"/>
                <a:ea typeface="+mj-ea"/>
              </a:rPr>
              <a:t>] </a:t>
            </a:r>
            <a:r>
              <a:rPr lang="ko-KR" altLang="en-US" sz="900" dirty="0">
                <a:latin typeface="+mj-ea"/>
                <a:ea typeface="+mj-ea"/>
              </a:rPr>
              <a:t>사업 설명서</a:t>
            </a:r>
          </a:p>
        </p:txBody>
      </p:sp>
      <p:pic>
        <p:nvPicPr>
          <p:cNvPr id="7" name="그림 6">
            <a:extLst>
              <a:ext uri="{FF2B5EF4-FFF2-40B4-BE49-F238E27FC236}">
                <a16:creationId xmlns:a16="http://schemas.microsoft.com/office/drawing/2014/main" id="{AB80B633-07E4-4085-951F-B974C9F1622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182100" y="134506"/>
            <a:ext cx="530954" cy="7087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570767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1791309-68FD-41C2-AE46-EE31CE0D485D}"/>
              </a:ext>
            </a:extLst>
          </p:cNvPr>
          <p:cNvSpPr txBox="1"/>
          <p:nvPr/>
        </p:nvSpPr>
        <p:spPr>
          <a:xfrm>
            <a:off x="385623" y="322818"/>
            <a:ext cx="2470548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2. </a:t>
            </a:r>
            <a:r>
              <a:rPr lang="ko-KR" altLang="en-US" b="1" dirty="0">
                <a:latin typeface="+mn-ea"/>
              </a:rPr>
              <a:t>사후평가 및 시사점</a:t>
            </a:r>
            <a:endParaRPr lang="en-US" altLang="ko-KR" b="1" dirty="0">
              <a:latin typeface="+mn-ea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883E5A0-81A7-4C64-941D-7976B3ED7E2D}"/>
              </a:ext>
            </a:extLst>
          </p:cNvPr>
          <p:cNvSpPr txBox="1"/>
          <p:nvPr/>
        </p:nvSpPr>
        <p:spPr>
          <a:xfrm>
            <a:off x="586061" y="871392"/>
            <a:ext cx="3481274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>
                <a:solidFill>
                  <a:schemeClr val="accent5"/>
                </a:solidFill>
              </a:rPr>
              <a:t>○ 성공요인 분석</a:t>
            </a:r>
            <a:r>
              <a:rPr lang="en-US" altLang="ko-KR" sz="1400" dirty="0">
                <a:solidFill>
                  <a:schemeClr val="accent5"/>
                </a:solidFill>
              </a:rPr>
              <a:t>(1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CDC416C0-D29A-4A6A-8E5F-4B7EB3999D4F}"/>
              </a:ext>
            </a:extLst>
          </p:cNvPr>
          <p:cNvSpPr/>
          <p:nvPr/>
        </p:nvSpPr>
        <p:spPr>
          <a:xfrm>
            <a:off x="1340953" y="1470105"/>
            <a:ext cx="7224093" cy="417140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성공요인 관련 도표 삽입</a:t>
            </a:r>
            <a:endParaRPr lang="en-US" altLang="ko-KR" b="1" u="sng" dirty="0">
              <a:solidFill>
                <a:schemeClr val="accent5"/>
              </a:solidFill>
            </a:endParaRPr>
          </a:p>
          <a:p>
            <a:pPr algn="ctr"/>
            <a:endParaRPr lang="en-US" altLang="ko-KR" dirty="0">
              <a:solidFill>
                <a:schemeClr val="accent5"/>
              </a:solidFill>
            </a:endParaRPr>
          </a:p>
          <a:p>
            <a:pPr algn="ctr"/>
            <a:r>
              <a:rPr lang="en-US" altLang="ko-KR" sz="1600" i="1" dirty="0">
                <a:solidFill>
                  <a:schemeClr val="accent5"/>
                </a:solidFill>
              </a:rPr>
              <a:t>※ </a:t>
            </a:r>
            <a:r>
              <a:rPr lang="ko-KR" altLang="en-US" sz="1600" i="1" dirty="0">
                <a:solidFill>
                  <a:schemeClr val="accent5"/>
                </a:solidFill>
              </a:rPr>
              <a:t>표</a:t>
            </a:r>
            <a:r>
              <a:rPr lang="en-US" altLang="ko-KR" sz="1600" i="1" dirty="0">
                <a:solidFill>
                  <a:schemeClr val="accent5"/>
                </a:solidFill>
              </a:rPr>
              <a:t>, </a:t>
            </a:r>
            <a:r>
              <a:rPr lang="ko-KR" altLang="en-US" sz="1600" i="1" dirty="0">
                <a:solidFill>
                  <a:schemeClr val="accent5"/>
                </a:solidFill>
              </a:rPr>
              <a:t>그래프 등을 활용한 계량 또는 </a:t>
            </a:r>
            <a:r>
              <a:rPr lang="ko-KR" altLang="en-US" sz="1600" i="1" dirty="0" err="1">
                <a:solidFill>
                  <a:schemeClr val="accent5"/>
                </a:solidFill>
              </a:rPr>
              <a:t>비계량</a:t>
            </a:r>
            <a:r>
              <a:rPr lang="ko-KR" altLang="en-US" sz="1600" i="1" dirty="0">
                <a:solidFill>
                  <a:schemeClr val="accent5"/>
                </a:solidFill>
              </a:rPr>
              <a:t> 성과 작성</a:t>
            </a:r>
            <a:endParaRPr lang="en-US" altLang="ko-KR" sz="1600" i="1" dirty="0">
              <a:solidFill>
                <a:schemeClr val="accent5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4D68055-4913-4996-BADE-AA73C44B2895}"/>
              </a:ext>
            </a:extLst>
          </p:cNvPr>
          <p:cNvSpPr txBox="1"/>
          <p:nvPr/>
        </p:nvSpPr>
        <p:spPr>
          <a:xfrm>
            <a:off x="586060" y="5881019"/>
            <a:ext cx="2957092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>
                <a:solidFill>
                  <a:schemeClr val="accent5"/>
                </a:solidFill>
              </a:rPr>
              <a:t>-</a:t>
            </a:r>
            <a:r>
              <a:rPr lang="ko-KR" altLang="en-US" sz="1400" dirty="0">
                <a:solidFill>
                  <a:schemeClr val="accent5"/>
                </a:solidFill>
              </a:rPr>
              <a:t> 세부내용</a:t>
            </a:r>
            <a:r>
              <a:rPr lang="en-US" altLang="ko-KR" sz="1400" dirty="0">
                <a:solidFill>
                  <a:schemeClr val="accent5"/>
                </a:solidFill>
              </a:rPr>
              <a:t>(3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</p:spTree>
    <p:extLst>
      <p:ext uri="{BB962C8B-B14F-4D97-AF65-F5344CB8AC3E}">
        <p14:creationId xmlns:p14="http://schemas.microsoft.com/office/powerpoint/2010/main" val="176109745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직사각형 3">
            <a:extLst>
              <a:ext uri="{FF2B5EF4-FFF2-40B4-BE49-F238E27FC236}">
                <a16:creationId xmlns:a16="http://schemas.microsoft.com/office/drawing/2014/main" id="{CDC416C0-D29A-4A6A-8E5F-4B7EB3999D4F}"/>
              </a:ext>
            </a:extLst>
          </p:cNvPr>
          <p:cNvSpPr/>
          <p:nvPr/>
        </p:nvSpPr>
        <p:spPr>
          <a:xfrm>
            <a:off x="1340953" y="2060414"/>
            <a:ext cx="7224093" cy="417140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필요 시</a:t>
            </a:r>
            <a:r>
              <a:rPr lang="en-US" altLang="ko-KR" b="1" u="sng" dirty="0">
                <a:solidFill>
                  <a:schemeClr val="accent5"/>
                </a:solidFill>
              </a:rPr>
              <a:t>, </a:t>
            </a:r>
            <a:r>
              <a:rPr lang="ko-KR" altLang="en-US" b="1" u="sng" dirty="0">
                <a:solidFill>
                  <a:schemeClr val="accent5"/>
                </a:solidFill>
              </a:rPr>
              <a:t>이미지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A1AB0A7-BF0A-4D17-ACC0-71F3AE4195E2}"/>
              </a:ext>
            </a:extLst>
          </p:cNvPr>
          <p:cNvSpPr txBox="1"/>
          <p:nvPr/>
        </p:nvSpPr>
        <p:spPr>
          <a:xfrm>
            <a:off x="385623" y="322818"/>
            <a:ext cx="2470548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2. </a:t>
            </a:r>
            <a:r>
              <a:rPr lang="ko-KR" altLang="en-US" b="1" dirty="0">
                <a:latin typeface="+mn-ea"/>
              </a:rPr>
              <a:t>사후평가 및 시사점</a:t>
            </a:r>
            <a:endParaRPr lang="en-US" altLang="ko-KR" b="1" dirty="0">
              <a:latin typeface="+mn-ea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42775A3-BF5F-486D-B8D3-CC06BCD344F9}"/>
              </a:ext>
            </a:extLst>
          </p:cNvPr>
          <p:cNvSpPr txBox="1"/>
          <p:nvPr/>
        </p:nvSpPr>
        <p:spPr>
          <a:xfrm>
            <a:off x="586061" y="871392"/>
            <a:ext cx="3700885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>
                <a:solidFill>
                  <a:schemeClr val="accent5"/>
                </a:solidFill>
              </a:rPr>
              <a:t>○ 타 기관 참고사항</a:t>
            </a:r>
            <a:r>
              <a:rPr lang="en-US" altLang="ko-KR" sz="1400" dirty="0">
                <a:solidFill>
                  <a:schemeClr val="accent5"/>
                </a:solidFill>
              </a:rPr>
              <a:t>(1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A13CAD5-4E1E-4D0C-8753-EC946BC453B4}"/>
              </a:ext>
            </a:extLst>
          </p:cNvPr>
          <p:cNvSpPr txBox="1"/>
          <p:nvPr/>
        </p:nvSpPr>
        <p:spPr>
          <a:xfrm>
            <a:off x="586060" y="1319829"/>
            <a:ext cx="2202078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>
                <a:solidFill>
                  <a:schemeClr val="accent5"/>
                </a:solidFill>
              </a:rPr>
              <a:t>-</a:t>
            </a:r>
            <a:r>
              <a:rPr lang="ko-KR" altLang="en-US" sz="1400" dirty="0">
                <a:solidFill>
                  <a:schemeClr val="accent5"/>
                </a:solidFill>
              </a:rPr>
              <a:t> 세부내용</a:t>
            </a:r>
            <a:r>
              <a:rPr lang="en-US" altLang="ko-KR" sz="1400" dirty="0">
                <a:solidFill>
                  <a:schemeClr val="accent5"/>
                </a:solidFill>
              </a:rPr>
              <a:t>(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</p:spTree>
    <p:extLst>
      <p:ext uri="{BB962C8B-B14F-4D97-AF65-F5344CB8AC3E}">
        <p14:creationId xmlns:p14="http://schemas.microsoft.com/office/powerpoint/2010/main" val="129286034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직사각형 3">
            <a:extLst>
              <a:ext uri="{FF2B5EF4-FFF2-40B4-BE49-F238E27FC236}">
                <a16:creationId xmlns:a16="http://schemas.microsoft.com/office/drawing/2014/main" id="{CDC416C0-D29A-4A6A-8E5F-4B7EB3999D4F}"/>
              </a:ext>
            </a:extLst>
          </p:cNvPr>
          <p:cNvSpPr/>
          <p:nvPr/>
        </p:nvSpPr>
        <p:spPr>
          <a:xfrm>
            <a:off x="1340953" y="2060414"/>
            <a:ext cx="7224093" cy="417140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필요 시</a:t>
            </a:r>
            <a:r>
              <a:rPr lang="en-US" altLang="ko-KR" b="1" u="sng" dirty="0">
                <a:solidFill>
                  <a:schemeClr val="accent5"/>
                </a:solidFill>
              </a:rPr>
              <a:t>, </a:t>
            </a:r>
            <a:r>
              <a:rPr lang="ko-KR" altLang="en-US" b="1" u="sng" dirty="0">
                <a:solidFill>
                  <a:schemeClr val="accent5"/>
                </a:solidFill>
              </a:rPr>
              <a:t>이미지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A13CAD5-4E1E-4D0C-8753-EC946BC453B4}"/>
              </a:ext>
            </a:extLst>
          </p:cNvPr>
          <p:cNvSpPr txBox="1"/>
          <p:nvPr/>
        </p:nvSpPr>
        <p:spPr>
          <a:xfrm>
            <a:off x="586060" y="1319829"/>
            <a:ext cx="2202078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>
                <a:solidFill>
                  <a:schemeClr val="accent5"/>
                </a:solidFill>
              </a:rPr>
              <a:t>-</a:t>
            </a:r>
            <a:r>
              <a:rPr lang="ko-KR" altLang="en-US" sz="1400" dirty="0">
                <a:solidFill>
                  <a:schemeClr val="accent5"/>
                </a:solidFill>
              </a:rPr>
              <a:t> 세부내용</a:t>
            </a:r>
            <a:r>
              <a:rPr lang="en-US" altLang="ko-KR" sz="1400" dirty="0">
                <a:solidFill>
                  <a:schemeClr val="accent5"/>
                </a:solidFill>
              </a:rPr>
              <a:t>(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7DDB42F-4FAF-41B0-81F5-28AFBD99CFAC}"/>
              </a:ext>
            </a:extLst>
          </p:cNvPr>
          <p:cNvSpPr txBox="1"/>
          <p:nvPr/>
        </p:nvSpPr>
        <p:spPr>
          <a:xfrm>
            <a:off x="385623" y="322818"/>
            <a:ext cx="1465466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3. </a:t>
            </a:r>
            <a:r>
              <a:rPr lang="ko-KR" altLang="en-US" b="1" dirty="0">
                <a:latin typeface="+mn-ea"/>
              </a:rPr>
              <a:t>향후 계획</a:t>
            </a:r>
            <a:endParaRPr lang="en-US" altLang="ko-KR" b="1" dirty="0">
              <a:latin typeface="+mn-ea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8CF74DB-04A6-4448-B754-34E4E8DBC7C8}"/>
              </a:ext>
            </a:extLst>
          </p:cNvPr>
          <p:cNvSpPr txBox="1"/>
          <p:nvPr/>
        </p:nvSpPr>
        <p:spPr>
          <a:xfrm>
            <a:off x="586061" y="871392"/>
            <a:ext cx="3481274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>
                <a:solidFill>
                  <a:schemeClr val="accent5"/>
                </a:solidFill>
              </a:rPr>
              <a:t>○ 향후 주요계획</a:t>
            </a:r>
            <a:r>
              <a:rPr lang="en-US" altLang="ko-KR" sz="1400" dirty="0">
                <a:solidFill>
                  <a:schemeClr val="accent5"/>
                </a:solidFill>
              </a:rPr>
              <a:t>(1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</p:spTree>
    <p:extLst>
      <p:ext uri="{BB962C8B-B14F-4D97-AF65-F5344CB8AC3E}">
        <p14:creationId xmlns:p14="http://schemas.microsoft.com/office/powerpoint/2010/main" val="32538637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D3D0ADD-2172-4EDC-B287-5BDEE989491F}"/>
              </a:ext>
            </a:extLst>
          </p:cNvPr>
          <p:cNvSpPr txBox="1"/>
          <p:nvPr/>
        </p:nvSpPr>
        <p:spPr>
          <a:xfrm>
            <a:off x="4091225" y="2494612"/>
            <a:ext cx="172355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4000" b="1" dirty="0">
                <a:solidFill>
                  <a:schemeClr val="accent5"/>
                </a:solidFill>
              </a:rPr>
              <a:t>사업명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2EFDFAE-10E0-4279-9C49-F79CFB47ECB3}"/>
              </a:ext>
            </a:extLst>
          </p:cNvPr>
          <p:cNvSpPr txBox="1"/>
          <p:nvPr/>
        </p:nvSpPr>
        <p:spPr>
          <a:xfrm>
            <a:off x="192946" y="184557"/>
            <a:ext cx="2855054" cy="4092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300"/>
              </a:lnSpc>
            </a:pPr>
            <a:r>
              <a:rPr lang="en-US" altLang="ko-KR" sz="900" dirty="0">
                <a:latin typeface="+mj-ea"/>
                <a:ea typeface="+mj-ea"/>
              </a:rPr>
              <a:t>2024 </a:t>
            </a:r>
            <a:r>
              <a:rPr lang="ko-KR" altLang="en-US" sz="900" dirty="0">
                <a:latin typeface="+mj-ea"/>
                <a:ea typeface="+mj-ea"/>
              </a:rPr>
              <a:t>대한민국 공공디자인대상</a:t>
            </a:r>
            <a:endParaRPr lang="en-US" altLang="ko-KR" sz="900" dirty="0">
              <a:latin typeface="+mj-ea"/>
              <a:ea typeface="+mj-ea"/>
            </a:endParaRPr>
          </a:p>
          <a:p>
            <a:pPr>
              <a:lnSpc>
                <a:spcPts val="1300"/>
              </a:lnSpc>
            </a:pPr>
            <a:r>
              <a:rPr lang="en-US" altLang="ko-KR" sz="900" dirty="0">
                <a:latin typeface="+mj-ea"/>
                <a:ea typeface="+mj-ea"/>
              </a:rPr>
              <a:t>[</a:t>
            </a:r>
            <a:r>
              <a:rPr lang="ko-KR" altLang="en-US" sz="900" dirty="0">
                <a:latin typeface="+mj-ea"/>
                <a:ea typeface="+mj-ea"/>
              </a:rPr>
              <a:t>양식</a:t>
            </a:r>
            <a:r>
              <a:rPr lang="en-US" altLang="ko-KR" sz="900" dirty="0">
                <a:latin typeface="+mj-ea"/>
                <a:ea typeface="+mj-ea"/>
              </a:rPr>
              <a:t>2-2]</a:t>
            </a:r>
            <a:r>
              <a:rPr lang="ko-KR" altLang="en-US" sz="900" dirty="0">
                <a:latin typeface="+mj-ea"/>
                <a:ea typeface="+mj-ea"/>
              </a:rPr>
              <a:t> </a:t>
            </a:r>
            <a:r>
              <a:rPr lang="en-US" altLang="ko-KR" sz="900" dirty="0">
                <a:latin typeface="+mj-ea"/>
                <a:ea typeface="+mj-ea"/>
              </a:rPr>
              <a:t>[</a:t>
            </a:r>
            <a:r>
              <a:rPr lang="ko-KR" altLang="en-US" sz="900" dirty="0">
                <a:latin typeface="+mj-ea"/>
                <a:ea typeface="+mj-ea"/>
              </a:rPr>
              <a:t>우수사례 부문</a:t>
            </a:r>
            <a:r>
              <a:rPr lang="en-US" altLang="ko-KR" sz="900" dirty="0">
                <a:latin typeface="+mj-ea"/>
                <a:ea typeface="+mj-ea"/>
              </a:rPr>
              <a:t>/</a:t>
            </a:r>
            <a:r>
              <a:rPr lang="ko-KR" altLang="en-US" sz="900" dirty="0">
                <a:latin typeface="+mj-ea"/>
                <a:ea typeface="+mj-ea"/>
              </a:rPr>
              <a:t>사업 분야</a:t>
            </a:r>
            <a:r>
              <a:rPr lang="en-US" altLang="ko-KR" sz="900" dirty="0">
                <a:latin typeface="+mj-ea"/>
                <a:ea typeface="+mj-ea"/>
              </a:rPr>
              <a:t>] </a:t>
            </a:r>
            <a:r>
              <a:rPr lang="ko-KR" altLang="en-US" sz="900" dirty="0">
                <a:latin typeface="+mj-ea"/>
                <a:ea typeface="+mj-ea"/>
              </a:rPr>
              <a:t>사업 설명서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92A864C-8BA6-4240-972B-6C29F22BC306}"/>
              </a:ext>
            </a:extLst>
          </p:cNvPr>
          <p:cNvSpPr txBox="1"/>
          <p:nvPr/>
        </p:nvSpPr>
        <p:spPr>
          <a:xfrm>
            <a:off x="4011076" y="3286171"/>
            <a:ext cx="18838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dirty="0">
                <a:solidFill>
                  <a:schemeClr val="accent5"/>
                </a:solidFill>
                <a:latin typeface="+mn-ea"/>
              </a:rPr>
              <a:t>(</a:t>
            </a:r>
            <a:r>
              <a:rPr lang="ko-KR" altLang="en-US" dirty="0">
                <a:solidFill>
                  <a:schemeClr val="accent5"/>
                </a:solidFill>
                <a:latin typeface="+mn-ea"/>
              </a:rPr>
              <a:t>맑은 고딕 </a:t>
            </a:r>
            <a:r>
              <a:rPr lang="en-US" altLang="ko-KR" dirty="0">
                <a:solidFill>
                  <a:schemeClr val="accent5"/>
                </a:solidFill>
                <a:latin typeface="+mn-ea"/>
              </a:rPr>
              <a:t>40pt)</a:t>
            </a:r>
            <a:endParaRPr lang="ko-KR" altLang="en-US" dirty="0">
              <a:solidFill>
                <a:schemeClr val="accent5"/>
              </a:solidFill>
              <a:latin typeface="+mn-ea"/>
            </a:endParaRPr>
          </a:p>
        </p:txBody>
      </p:sp>
      <p:pic>
        <p:nvPicPr>
          <p:cNvPr id="7" name="그림 6">
            <a:extLst>
              <a:ext uri="{FF2B5EF4-FFF2-40B4-BE49-F238E27FC236}">
                <a16:creationId xmlns:a16="http://schemas.microsoft.com/office/drawing/2014/main" id="{D9E61179-0567-40E4-A781-5781EF43C1B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182100" y="134506"/>
            <a:ext cx="530954" cy="7087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706792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19500912-6149-4E8E-99F8-16CAF3B0A7DA}"/>
              </a:ext>
            </a:extLst>
          </p:cNvPr>
          <p:cNvSpPr txBox="1"/>
          <p:nvPr/>
        </p:nvSpPr>
        <p:spPr>
          <a:xfrm>
            <a:off x="1195851" y="792496"/>
            <a:ext cx="95410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3000" b="1" dirty="0"/>
              <a:t>목차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2EAEA4D4-983F-4FFD-A6F0-A9A89140A2A9}"/>
              </a:ext>
            </a:extLst>
          </p:cNvPr>
          <p:cNvSpPr txBox="1"/>
          <p:nvPr/>
        </p:nvSpPr>
        <p:spPr>
          <a:xfrm>
            <a:off x="1195851" y="1815953"/>
            <a:ext cx="1383712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1. </a:t>
            </a:r>
            <a:r>
              <a:rPr lang="ko-KR" altLang="en-US" b="1" dirty="0">
                <a:latin typeface="+mn-ea"/>
              </a:rPr>
              <a:t>사업개요</a:t>
            </a:r>
            <a:endParaRPr lang="en-US" altLang="ko-KR" b="1" dirty="0">
              <a:latin typeface="+mn-ea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8C706AA4-0872-4D79-9465-855C01E17315}"/>
              </a:ext>
            </a:extLst>
          </p:cNvPr>
          <p:cNvSpPr txBox="1"/>
          <p:nvPr/>
        </p:nvSpPr>
        <p:spPr>
          <a:xfrm>
            <a:off x="3965616" y="1815953"/>
            <a:ext cx="1383712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2. </a:t>
            </a:r>
            <a:r>
              <a:rPr lang="ko-KR" altLang="en-US" b="1" dirty="0">
                <a:latin typeface="+mn-ea"/>
              </a:rPr>
              <a:t>사업성과</a:t>
            </a:r>
            <a:endParaRPr lang="en-US" altLang="ko-KR" b="1" dirty="0">
              <a:latin typeface="+mn-ea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C9FC828-86ED-4CCC-95F8-1FDDDEC2246F}"/>
              </a:ext>
            </a:extLst>
          </p:cNvPr>
          <p:cNvSpPr txBox="1"/>
          <p:nvPr/>
        </p:nvSpPr>
        <p:spPr>
          <a:xfrm>
            <a:off x="6735381" y="1815953"/>
            <a:ext cx="1465466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3. </a:t>
            </a:r>
            <a:r>
              <a:rPr lang="ko-KR" altLang="en-US" b="1" dirty="0">
                <a:latin typeface="+mn-ea"/>
              </a:rPr>
              <a:t>향후 계획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7387BC9B-64F1-4C66-8592-1166BEC762B5}"/>
              </a:ext>
            </a:extLst>
          </p:cNvPr>
          <p:cNvSpPr txBox="1"/>
          <p:nvPr/>
        </p:nvSpPr>
        <p:spPr>
          <a:xfrm>
            <a:off x="1535185" y="2318227"/>
            <a:ext cx="1521570" cy="9425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200" dirty="0"/>
              <a:t>○ 추진개요</a:t>
            </a:r>
            <a:endParaRPr lang="en-US" altLang="ko-KR" sz="1200" dirty="0"/>
          </a:p>
          <a:p>
            <a:pPr>
              <a:lnSpc>
                <a:spcPts val="2300"/>
              </a:lnSpc>
            </a:pPr>
            <a:r>
              <a:rPr lang="ko-KR" altLang="en-US" sz="1200" dirty="0">
                <a:solidFill>
                  <a:schemeClr val="accent5"/>
                </a:solidFill>
              </a:rPr>
              <a:t>○ 사업 주요내용 ①</a:t>
            </a:r>
            <a:endParaRPr lang="en-US" altLang="ko-KR" sz="1200" dirty="0">
              <a:solidFill>
                <a:schemeClr val="accent5"/>
              </a:solidFill>
            </a:endParaRPr>
          </a:p>
          <a:p>
            <a:pPr>
              <a:lnSpc>
                <a:spcPts val="2300"/>
              </a:lnSpc>
            </a:pPr>
            <a:r>
              <a:rPr lang="ko-KR" altLang="en-US" sz="1200" dirty="0">
                <a:solidFill>
                  <a:schemeClr val="accent5"/>
                </a:solidFill>
              </a:rPr>
              <a:t>○ 사업 주요내용 ②</a:t>
            </a:r>
            <a:endParaRPr lang="en-US" altLang="ko-KR" sz="1200" dirty="0">
              <a:solidFill>
                <a:schemeClr val="accent5"/>
              </a:solidFill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6C159DF-7982-44E8-915B-7299CE3CC071}"/>
              </a:ext>
            </a:extLst>
          </p:cNvPr>
          <p:cNvSpPr txBox="1"/>
          <p:nvPr/>
        </p:nvSpPr>
        <p:spPr>
          <a:xfrm>
            <a:off x="2149959" y="882552"/>
            <a:ext cx="2828017" cy="3738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altLang="ko-KR" sz="1400" dirty="0">
                <a:solidFill>
                  <a:srgbClr val="FF00FF"/>
                </a:solidFill>
                <a:latin typeface="+mn-ea"/>
              </a:rPr>
              <a:t>(1p</a:t>
            </a:r>
            <a:r>
              <a:rPr lang="ko-KR" altLang="en-US" sz="1400" dirty="0">
                <a:solidFill>
                  <a:srgbClr val="FF00FF"/>
                </a:solidFill>
                <a:latin typeface="+mn-ea"/>
              </a:rPr>
              <a:t>내 작성</a:t>
            </a:r>
            <a:r>
              <a:rPr lang="en-US" altLang="ko-KR" sz="1400" dirty="0">
                <a:solidFill>
                  <a:srgbClr val="FF00FF"/>
                </a:solidFill>
                <a:latin typeface="+mn-ea"/>
              </a:rPr>
              <a:t>, </a:t>
            </a:r>
            <a:r>
              <a:rPr lang="ko-KR" altLang="en-US" sz="1400" dirty="0">
                <a:solidFill>
                  <a:srgbClr val="FF00FF"/>
                </a:solidFill>
                <a:latin typeface="+mn-ea"/>
              </a:rPr>
              <a:t>글자 위치 변경 가능</a:t>
            </a:r>
            <a:r>
              <a:rPr lang="en-US" altLang="ko-KR" sz="1400" dirty="0">
                <a:solidFill>
                  <a:srgbClr val="FF00FF"/>
                </a:solidFill>
                <a:latin typeface="+mn-ea"/>
              </a:rPr>
              <a:t>)</a:t>
            </a:r>
            <a:endParaRPr lang="en-US" altLang="ko-KR" sz="1400" dirty="0">
              <a:solidFill>
                <a:srgbClr val="FF00FF"/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CAFE494-F3D3-4DF4-AEC0-34CC01ADB8D9}"/>
              </a:ext>
            </a:extLst>
          </p:cNvPr>
          <p:cNvSpPr txBox="1"/>
          <p:nvPr/>
        </p:nvSpPr>
        <p:spPr>
          <a:xfrm>
            <a:off x="4340586" y="2318227"/>
            <a:ext cx="1178528" cy="9425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200" dirty="0">
                <a:solidFill>
                  <a:schemeClr val="accent5"/>
                </a:solidFill>
              </a:rPr>
              <a:t>○ 주요성과 ①</a:t>
            </a:r>
            <a:endParaRPr lang="en-US" altLang="ko-KR" sz="1200" dirty="0">
              <a:solidFill>
                <a:schemeClr val="accent5"/>
              </a:solidFill>
            </a:endParaRPr>
          </a:p>
          <a:p>
            <a:pPr>
              <a:lnSpc>
                <a:spcPts val="2300"/>
              </a:lnSpc>
            </a:pPr>
            <a:r>
              <a:rPr lang="ko-KR" altLang="en-US" sz="1200" dirty="0">
                <a:solidFill>
                  <a:schemeClr val="accent5"/>
                </a:solidFill>
              </a:rPr>
              <a:t>○ 주요성과 ②</a:t>
            </a:r>
            <a:endParaRPr lang="en-US" altLang="ko-KR" sz="1200" dirty="0">
              <a:solidFill>
                <a:schemeClr val="accent5"/>
              </a:solidFill>
            </a:endParaRPr>
          </a:p>
          <a:p>
            <a:pPr>
              <a:lnSpc>
                <a:spcPts val="2300"/>
              </a:lnSpc>
            </a:pPr>
            <a:r>
              <a:rPr lang="ko-KR" altLang="en-US" sz="1200" dirty="0">
                <a:solidFill>
                  <a:schemeClr val="accent5"/>
                </a:solidFill>
              </a:rPr>
              <a:t>○ 주요성과 ③</a:t>
            </a:r>
            <a:endParaRPr lang="en-US" altLang="ko-KR" sz="1200" dirty="0">
              <a:solidFill>
                <a:schemeClr val="accent5"/>
              </a:solidFill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8574973-AE5E-4173-9803-8C6F3D9FAF33}"/>
              </a:ext>
            </a:extLst>
          </p:cNvPr>
          <p:cNvSpPr txBox="1"/>
          <p:nvPr/>
        </p:nvSpPr>
        <p:spPr>
          <a:xfrm>
            <a:off x="7069876" y="2318227"/>
            <a:ext cx="1332416" cy="3526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200" dirty="0">
                <a:solidFill>
                  <a:schemeClr val="accent5"/>
                </a:solidFill>
              </a:rPr>
              <a:t>○ 향후 주요계획</a:t>
            </a:r>
            <a:endParaRPr lang="en-US" altLang="ko-KR" sz="1200" dirty="0">
              <a:solidFill>
                <a:schemeClr val="accent5"/>
              </a:solidFill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95109F9-2961-4E87-8156-7FE11D3B27F3}"/>
              </a:ext>
            </a:extLst>
          </p:cNvPr>
          <p:cNvSpPr txBox="1"/>
          <p:nvPr/>
        </p:nvSpPr>
        <p:spPr>
          <a:xfrm>
            <a:off x="3965616" y="4248566"/>
            <a:ext cx="2470548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2. </a:t>
            </a:r>
            <a:r>
              <a:rPr lang="ko-KR" altLang="en-US" b="1" dirty="0">
                <a:latin typeface="+mn-ea"/>
              </a:rPr>
              <a:t>사후평가 및 시사점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D39F64F-0C71-4F1D-8DE0-C69B8E39FFAB}"/>
              </a:ext>
            </a:extLst>
          </p:cNvPr>
          <p:cNvSpPr txBox="1"/>
          <p:nvPr/>
        </p:nvSpPr>
        <p:spPr>
          <a:xfrm>
            <a:off x="4300111" y="4750840"/>
            <a:ext cx="1899879" cy="9425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200" dirty="0">
                <a:solidFill>
                  <a:schemeClr val="accent5"/>
                </a:solidFill>
              </a:rPr>
              <a:t>○ 사업 추진 방식의 변화</a:t>
            </a:r>
            <a:endParaRPr lang="en-US" altLang="ko-KR" sz="1200" dirty="0">
              <a:solidFill>
                <a:schemeClr val="accent5"/>
              </a:solidFill>
            </a:endParaRPr>
          </a:p>
          <a:p>
            <a:pPr>
              <a:lnSpc>
                <a:spcPts val="2300"/>
              </a:lnSpc>
            </a:pPr>
            <a:r>
              <a:rPr lang="ko-KR" altLang="en-US" sz="1200" dirty="0">
                <a:solidFill>
                  <a:schemeClr val="accent5"/>
                </a:solidFill>
              </a:rPr>
              <a:t>○ 성공요인 분석</a:t>
            </a:r>
            <a:endParaRPr lang="en-US" altLang="ko-KR" sz="1200" dirty="0">
              <a:solidFill>
                <a:schemeClr val="accent5"/>
              </a:solidFill>
            </a:endParaRPr>
          </a:p>
          <a:p>
            <a:pPr>
              <a:lnSpc>
                <a:spcPts val="2300"/>
              </a:lnSpc>
            </a:pPr>
            <a:r>
              <a:rPr lang="ko-KR" altLang="en-US" sz="1200" dirty="0">
                <a:solidFill>
                  <a:schemeClr val="accent5"/>
                </a:solidFill>
              </a:rPr>
              <a:t>○ 타 기관 참고사항</a:t>
            </a:r>
            <a:endParaRPr lang="en-US" altLang="ko-KR" sz="1200" dirty="0">
              <a:solidFill>
                <a:schemeClr val="accent5"/>
              </a:solidFill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27D61CCD-CC01-4CCD-AE24-B9F7B7673691}"/>
              </a:ext>
            </a:extLst>
          </p:cNvPr>
          <p:cNvSpPr txBox="1"/>
          <p:nvPr/>
        </p:nvSpPr>
        <p:spPr>
          <a:xfrm>
            <a:off x="3965616" y="3918255"/>
            <a:ext cx="2146742" cy="3738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ko-KR" altLang="en-US" sz="1400" dirty="0">
                <a:solidFill>
                  <a:srgbClr val="FF00FF"/>
                </a:solidFill>
                <a:latin typeface="+mn-ea"/>
              </a:rPr>
              <a:t>↓ ↓ ↓  </a:t>
            </a:r>
            <a:r>
              <a:rPr lang="en-US" altLang="ko-KR" sz="1400" dirty="0">
                <a:solidFill>
                  <a:srgbClr val="FF00FF"/>
                </a:solidFill>
                <a:latin typeface="+mn-ea"/>
              </a:rPr>
              <a:t>‘</a:t>
            </a:r>
            <a:r>
              <a:rPr lang="ko-KR" altLang="en-US" sz="1400" dirty="0">
                <a:solidFill>
                  <a:srgbClr val="FF00FF"/>
                </a:solidFill>
                <a:latin typeface="+mn-ea"/>
              </a:rPr>
              <a:t>행정분야</a:t>
            </a:r>
            <a:r>
              <a:rPr lang="en-US" altLang="ko-KR" sz="1400" dirty="0">
                <a:solidFill>
                  <a:srgbClr val="FF00FF"/>
                </a:solidFill>
                <a:latin typeface="+mn-ea"/>
              </a:rPr>
              <a:t>’ </a:t>
            </a:r>
            <a:r>
              <a:rPr lang="ko-KR" altLang="en-US" sz="1400" dirty="0">
                <a:solidFill>
                  <a:srgbClr val="FF00FF"/>
                </a:solidFill>
                <a:latin typeface="+mn-ea"/>
              </a:rPr>
              <a:t>목차</a:t>
            </a:r>
            <a:endParaRPr lang="en-US" altLang="ko-KR" sz="1400" dirty="0">
              <a:solidFill>
                <a:srgbClr val="FF00FF"/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5A666E0-CAD8-4F15-921B-AB335A9E351F}"/>
              </a:ext>
            </a:extLst>
          </p:cNvPr>
          <p:cNvSpPr txBox="1"/>
          <p:nvPr/>
        </p:nvSpPr>
        <p:spPr>
          <a:xfrm>
            <a:off x="3965616" y="1485642"/>
            <a:ext cx="2108269" cy="3738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ko-KR" altLang="en-US" sz="1400" dirty="0">
                <a:solidFill>
                  <a:srgbClr val="FF00FF"/>
                </a:solidFill>
                <a:latin typeface="+mn-ea"/>
              </a:rPr>
              <a:t>↓ ↓ ↓  </a:t>
            </a:r>
            <a:r>
              <a:rPr lang="en-US" altLang="ko-KR" sz="1400" dirty="0">
                <a:solidFill>
                  <a:srgbClr val="FF00FF"/>
                </a:solidFill>
                <a:latin typeface="+mn-ea"/>
              </a:rPr>
              <a:t>5</a:t>
            </a:r>
            <a:r>
              <a:rPr lang="ko-KR" altLang="en-US" sz="1400" dirty="0">
                <a:solidFill>
                  <a:srgbClr val="FF00FF"/>
                </a:solidFill>
                <a:latin typeface="+mn-ea"/>
              </a:rPr>
              <a:t>개 분야 목차</a:t>
            </a:r>
            <a:endParaRPr lang="en-US" altLang="ko-KR" sz="1400" dirty="0">
              <a:solidFill>
                <a:srgbClr val="FF00FF"/>
              </a:solidFill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305975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1791309-68FD-41C2-AE46-EE31CE0D485D}"/>
              </a:ext>
            </a:extLst>
          </p:cNvPr>
          <p:cNvSpPr txBox="1"/>
          <p:nvPr/>
        </p:nvSpPr>
        <p:spPr>
          <a:xfrm>
            <a:off x="385623" y="322818"/>
            <a:ext cx="1383712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1. </a:t>
            </a:r>
            <a:r>
              <a:rPr lang="ko-KR" altLang="en-US" b="1" dirty="0">
                <a:latin typeface="+mn-ea"/>
              </a:rPr>
              <a:t>사업개요</a:t>
            </a:r>
            <a:endParaRPr lang="en-US" altLang="ko-KR" b="1" dirty="0">
              <a:latin typeface="+mn-ea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883E5A0-81A7-4C64-941D-7976B3ED7E2D}"/>
              </a:ext>
            </a:extLst>
          </p:cNvPr>
          <p:cNvSpPr txBox="1"/>
          <p:nvPr/>
        </p:nvSpPr>
        <p:spPr>
          <a:xfrm>
            <a:off x="586061" y="871392"/>
            <a:ext cx="1122423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/>
              <a:t>○ 추진개요</a:t>
            </a:r>
            <a:endParaRPr lang="en-US" altLang="ko-KR" sz="1400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03396F1B-CCE2-41AE-90F0-D95FF9FD74B3}"/>
              </a:ext>
            </a:extLst>
          </p:cNvPr>
          <p:cNvSpPr txBox="1"/>
          <p:nvPr/>
        </p:nvSpPr>
        <p:spPr>
          <a:xfrm>
            <a:off x="586060" y="1319829"/>
            <a:ext cx="4411016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/>
              <a:t>-</a:t>
            </a:r>
            <a:r>
              <a:rPr lang="ko-KR" altLang="en-US" sz="1400" dirty="0"/>
              <a:t> 사업기간 </a:t>
            </a:r>
            <a:r>
              <a:rPr lang="en-US" altLang="ko-KR" sz="1400" dirty="0"/>
              <a:t>: </a:t>
            </a:r>
            <a:r>
              <a:rPr lang="en-US" altLang="ko-KR" sz="1400" dirty="0">
                <a:solidFill>
                  <a:schemeClr val="accent5"/>
                </a:solidFill>
                <a:latin typeface="+mn-ea"/>
              </a:rPr>
              <a:t>2024.00.00. ~ 2024.00.00.(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5976D3A0-053B-492E-8060-BC943195E1A9}"/>
              </a:ext>
            </a:extLst>
          </p:cNvPr>
          <p:cNvSpPr txBox="1"/>
          <p:nvPr/>
        </p:nvSpPr>
        <p:spPr>
          <a:xfrm>
            <a:off x="597280" y="1679030"/>
            <a:ext cx="3457228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/>
              <a:t>-</a:t>
            </a:r>
            <a:r>
              <a:rPr lang="ko-KR" altLang="en-US" sz="1400" dirty="0"/>
              <a:t> 사업예산 </a:t>
            </a:r>
            <a:r>
              <a:rPr lang="en-US" altLang="ko-KR" sz="1400" dirty="0"/>
              <a:t>: </a:t>
            </a:r>
            <a:r>
              <a:rPr lang="en-US" altLang="ko-KR" sz="1400" dirty="0">
                <a:solidFill>
                  <a:schemeClr val="accent5"/>
                </a:solidFill>
              </a:rPr>
              <a:t>00</a:t>
            </a:r>
            <a:r>
              <a:rPr lang="ko-KR" altLang="en-US" sz="1400" dirty="0">
                <a:solidFill>
                  <a:schemeClr val="accent5"/>
                </a:solidFill>
              </a:rPr>
              <a:t>억 </a:t>
            </a:r>
            <a:r>
              <a:rPr lang="en-US" altLang="ko-KR" sz="1400" dirty="0">
                <a:solidFill>
                  <a:schemeClr val="accent5"/>
                </a:solidFill>
              </a:rPr>
              <a:t>0000</a:t>
            </a:r>
            <a:r>
              <a:rPr lang="ko-KR" altLang="en-US" sz="1400" dirty="0">
                <a:solidFill>
                  <a:schemeClr val="accent5"/>
                </a:solidFill>
              </a:rPr>
              <a:t>만원</a:t>
            </a:r>
            <a:r>
              <a:rPr lang="en-US" altLang="ko-KR" sz="1400" dirty="0">
                <a:solidFill>
                  <a:schemeClr val="accent5"/>
                </a:solidFill>
                <a:latin typeface="+mn-ea"/>
              </a:rPr>
              <a:t>(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787CAFB-DB63-4E03-AF22-784C18A12971}"/>
              </a:ext>
            </a:extLst>
          </p:cNvPr>
          <p:cNvSpPr txBox="1"/>
          <p:nvPr/>
        </p:nvSpPr>
        <p:spPr>
          <a:xfrm>
            <a:off x="5544342" y="3066608"/>
            <a:ext cx="1122423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/>
              <a:t>○ 추진과정</a:t>
            </a:r>
            <a:endParaRPr lang="en-US" altLang="ko-KR" sz="1400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F974551C-A4DC-4D9E-A1E2-6D2E0C64EAA0}"/>
              </a:ext>
            </a:extLst>
          </p:cNvPr>
          <p:cNvSpPr txBox="1"/>
          <p:nvPr/>
        </p:nvSpPr>
        <p:spPr>
          <a:xfrm>
            <a:off x="586060" y="3066609"/>
            <a:ext cx="1122423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/>
              <a:t>○ 추진체계</a:t>
            </a:r>
            <a:endParaRPr lang="en-US" altLang="ko-KR" sz="1400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16A0D7BF-A02D-42B0-A5E0-5639B4C76CB7}"/>
              </a:ext>
            </a:extLst>
          </p:cNvPr>
          <p:cNvSpPr txBox="1"/>
          <p:nvPr/>
        </p:nvSpPr>
        <p:spPr>
          <a:xfrm>
            <a:off x="597280" y="2374730"/>
            <a:ext cx="3803477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/>
              <a:t>-</a:t>
            </a:r>
            <a:r>
              <a:rPr lang="ko-KR" altLang="en-US" sz="1400" dirty="0"/>
              <a:t> 사업내용 </a:t>
            </a:r>
            <a:r>
              <a:rPr lang="en-US" altLang="ko-KR" sz="1400" dirty="0"/>
              <a:t>: </a:t>
            </a:r>
            <a:r>
              <a:rPr lang="ko-KR" altLang="en-US" sz="1400" dirty="0">
                <a:solidFill>
                  <a:schemeClr val="accent5"/>
                </a:solidFill>
              </a:rPr>
              <a:t>세부내용</a:t>
            </a:r>
            <a:r>
              <a:rPr lang="en-US" altLang="ko-KR" sz="1400" dirty="0">
                <a:solidFill>
                  <a:schemeClr val="accent5"/>
                </a:solidFill>
              </a:rPr>
              <a:t>(3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17" name="직사각형 16">
            <a:extLst>
              <a:ext uri="{FF2B5EF4-FFF2-40B4-BE49-F238E27FC236}">
                <a16:creationId xmlns:a16="http://schemas.microsoft.com/office/drawing/2014/main" id="{1C4AE5E3-3598-4AF7-9678-CC2DD33299E0}"/>
              </a:ext>
            </a:extLst>
          </p:cNvPr>
          <p:cNvSpPr/>
          <p:nvPr/>
        </p:nvSpPr>
        <p:spPr>
          <a:xfrm>
            <a:off x="820093" y="3476997"/>
            <a:ext cx="3103725" cy="2943098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이미지</a:t>
            </a:r>
            <a:r>
              <a:rPr lang="en-US" altLang="ko-KR" b="1" u="sng" dirty="0">
                <a:solidFill>
                  <a:schemeClr val="accent5"/>
                </a:solidFill>
              </a:rPr>
              <a:t>(</a:t>
            </a:r>
            <a:r>
              <a:rPr lang="ko-KR" altLang="en-US" b="1" u="sng" dirty="0">
                <a:solidFill>
                  <a:schemeClr val="accent5"/>
                </a:solidFill>
              </a:rPr>
              <a:t>도표</a:t>
            </a:r>
            <a:r>
              <a:rPr lang="en-US" altLang="ko-KR" b="1" u="sng" dirty="0">
                <a:solidFill>
                  <a:schemeClr val="accent5"/>
                </a:solidFill>
              </a:rPr>
              <a:t>)</a:t>
            </a:r>
            <a:r>
              <a:rPr lang="ko-KR" altLang="en-US" b="1" u="sng" dirty="0">
                <a:solidFill>
                  <a:schemeClr val="accent5"/>
                </a:solidFill>
              </a:rPr>
              <a:t>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18" name="직사각형 17">
            <a:extLst>
              <a:ext uri="{FF2B5EF4-FFF2-40B4-BE49-F238E27FC236}">
                <a16:creationId xmlns:a16="http://schemas.microsoft.com/office/drawing/2014/main" id="{97F67B7F-4C9C-411B-99AC-372140972936}"/>
              </a:ext>
            </a:extLst>
          </p:cNvPr>
          <p:cNvSpPr/>
          <p:nvPr/>
        </p:nvSpPr>
        <p:spPr>
          <a:xfrm>
            <a:off x="5741263" y="3476997"/>
            <a:ext cx="3103725" cy="2943098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이미지</a:t>
            </a:r>
            <a:r>
              <a:rPr lang="en-US" altLang="ko-KR" b="1" u="sng" dirty="0">
                <a:solidFill>
                  <a:schemeClr val="accent5"/>
                </a:solidFill>
              </a:rPr>
              <a:t>(</a:t>
            </a:r>
            <a:r>
              <a:rPr lang="ko-KR" altLang="en-US" b="1" u="sng" dirty="0">
                <a:solidFill>
                  <a:schemeClr val="accent5"/>
                </a:solidFill>
              </a:rPr>
              <a:t>도표</a:t>
            </a:r>
            <a:r>
              <a:rPr lang="en-US" altLang="ko-KR" b="1" u="sng" dirty="0">
                <a:solidFill>
                  <a:schemeClr val="accent5"/>
                </a:solidFill>
              </a:rPr>
              <a:t>)</a:t>
            </a:r>
            <a:r>
              <a:rPr lang="ko-KR" altLang="en-US" b="1" u="sng" dirty="0">
                <a:solidFill>
                  <a:schemeClr val="accent5"/>
                </a:solidFill>
              </a:rPr>
              <a:t>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604C62BB-FDF9-42CE-8211-6AE4AF4F5C5D}"/>
              </a:ext>
            </a:extLst>
          </p:cNvPr>
          <p:cNvSpPr txBox="1"/>
          <p:nvPr/>
        </p:nvSpPr>
        <p:spPr>
          <a:xfrm>
            <a:off x="586060" y="2026880"/>
            <a:ext cx="2190856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/>
              <a:t>-</a:t>
            </a:r>
            <a:r>
              <a:rPr lang="ko-KR" altLang="en-US" sz="1400" dirty="0"/>
              <a:t> 대상지 </a:t>
            </a:r>
            <a:r>
              <a:rPr lang="en-US" altLang="ko-KR" sz="1400" dirty="0"/>
              <a:t>: </a:t>
            </a:r>
            <a:r>
              <a:rPr lang="en-US" altLang="ko-KR" sz="1400" dirty="0">
                <a:solidFill>
                  <a:schemeClr val="accent5"/>
                </a:solidFill>
                <a:latin typeface="+mn-ea"/>
              </a:rPr>
              <a:t>(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</p:spTree>
    <p:extLst>
      <p:ext uri="{BB962C8B-B14F-4D97-AF65-F5344CB8AC3E}">
        <p14:creationId xmlns:p14="http://schemas.microsoft.com/office/powerpoint/2010/main" val="41602200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1791309-68FD-41C2-AE46-EE31CE0D485D}"/>
              </a:ext>
            </a:extLst>
          </p:cNvPr>
          <p:cNvSpPr txBox="1"/>
          <p:nvPr/>
        </p:nvSpPr>
        <p:spPr>
          <a:xfrm>
            <a:off x="385623" y="322818"/>
            <a:ext cx="1383712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1. </a:t>
            </a:r>
            <a:r>
              <a:rPr lang="ko-KR" altLang="en-US" b="1" dirty="0">
                <a:latin typeface="+mn-ea"/>
              </a:rPr>
              <a:t>사업개요</a:t>
            </a:r>
            <a:endParaRPr lang="en-US" altLang="ko-KR" b="1" dirty="0">
              <a:latin typeface="+mn-ea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883E5A0-81A7-4C64-941D-7976B3ED7E2D}"/>
              </a:ext>
            </a:extLst>
          </p:cNvPr>
          <p:cNvSpPr txBox="1"/>
          <p:nvPr/>
        </p:nvSpPr>
        <p:spPr>
          <a:xfrm>
            <a:off x="586061" y="871392"/>
            <a:ext cx="3481274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>
                <a:solidFill>
                  <a:schemeClr val="accent5"/>
                </a:solidFill>
              </a:rPr>
              <a:t>○ 사업 주요내용</a:t>
            </a:r>
            <a:r>
              <a:rPr lang="en-US" altLang="ko-KR" sz="1400" dirty="0">
                <a:solidFill>
                  <a:schemeClr val="accent5"/>
                </a:solidFill>
              </a:rPr>
              <a:t>(1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CDC416C0-D29A-4A6A-8E5F-4B7EB3999D4F}"/>
              </a:ext>
            </a:extLst>
          </p:cNvPr>
          <p:cNvSpPr/>
          <p:nvPr/>
        </p:nvSpPr>
        <p:spPr>
          <a:xfrm>
            <a:off x="1340953" y="1470105"/>
            <a:ext cx="7224093" cy="417140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이미지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4D68055-4913-4996-BADE-AA73C44B2895}"/>
              </a:ext>
            </a:extLst>
          </p:cNvPr>
          <p:cNvSpPr txBox="1"/>
          <p:nvPr/>
        </p:nvSpPr>
        <p:spPr>
          <a:xfrm>
            <a:off x="586060" y="5881019"/>
            <a:ext cx="2957092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>
                <a:solidFill>
                  <a:schemeClr val="accent5"/>
                </a:solidFill>
              </a:rPr>
              <a:t>-</a:t>
            </a:r>
            <a:r>
              <a:rPr lang="ko-KR" altLang="en-US" sz="1400" dirty="0">
                <a:solidFill>
                  <a:schemeClr val="accent5"/>
                </a:solidFill>
              </a:rPr>
              <a:t> 세부내용</a:t>
            </a:r>
            <a:r>
              <a:rPr lang="en-US" altLang="ko-KR" sz="1400" dirty="0">
                <a:solidFill>
                  <a:schemeClr val="accent5"/>
                </a:solidFill>
              </a:rPr>
              <a:t>(3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</p:spTree>
    <p:extLst>
      <p:ext uri="{BB962C8B-B14F-4D97-AF65-F5344CB8AC3E}">
        <p14:creationId xmlns:p14="http://schemas.microsoft.com/office/powerpoint/2010/main" val="24903586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1791309-68FD-41C2-AE46-EE31CE0D485D}"/>
              </a:ext>
            </a:extLst>
          </p:cNvPr>
          <p:cNvSpPr txBox="1"/>
          <p:nvPr/>
        </p:nvSpPr>
        <p:spPr>
          <a:xfrm>
            <a:off x="385623" y="322818"/>
            <a:ext cx="1383712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1. </a:t>
            </a:r>
            <a:r>
              <a:rPr lang="ko-KR" altLang="en-US" b="1" dirty="0">
                <a:latin typeface="+mn-ea"/>
              </a:rPr>
              <a:t>사업개요</a:t>
            </a:r>
            <a:endParaRPr lang="en-US" altLang="ko-KR" b="1" dirty="0">
              <a:latin typeface="+mn-ea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883E5A0-81A7-4C64-941D-7976B3ED7E2D}"/>
              </a:ext>
            </a:extLst>
          </p:cNvPr>
          <p:cNvSpPr txBox="1"/>
          <p:nvPr/>
        </p:nvSpPr>
        <p:spPr>
          <a:xfrm>
            <a:off x="586061" y="871392"/>
            <a:ext cx="3481274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>
                <a:solidFill>
                  <a:schemeClr val="accent5"/>
                </a:solidFill>
              </a:rPr>
              <a:t>○ 사업 주요내용</a:t>
            </a:r>
            <a:r>
              <a:rPr lang="en-US" altLang="ko-KR" sz="1400" dirty="0">
                <a:solidFill>
                  <a:schemeClr val="accent5"/>
                </a:solidFill>
              </a:rPr>
              <a:t>(1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CDC416C0-D29A-4A6A-8E5F-4B7EB3999D4F}"/>
              </a:ext>
            </a:extLst>
          </p:cNvPr>
          <p:cNvSpPr/>
          <p:nvPr/>
        </p:nvSpPr>
        <p:spPr>
          <a:xfrm>
            <a:off x="1340953" y="1470105"/>
            <a:ext cx="7224093" cy="417140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이미지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4D68055-4913-4996-BADE-AA73C44B2895}"/>
              </a:ext>
            </a:extLst>
          </p:cNvPr>
          <p:cNvSpPr txBox="1"/>
          <p:nvPr/>
        </p:nvSpPr>
        <p:spPr>
          <a:xfrm>
            <a:off x="586060" y="5881019"/>
            <a:ext cx="2957092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>
                <a:solidFill>
                  <a:schemeClr val="accent5"/>
                </a:solidFill>
              </a:rPr>
              <a:t>-</a:t>
            </a:r>
            <a:r>
              <a:rPr lang="ko-KR" altLang="en-US" sz="1400" dirty="0">
                <a:solidFill>
                  <a:schemeClr val="accent5"/>
                </a:solidFill>
              </a:rPr>
              <a:t> 세부내용</a:t>
            </a:r>
            <a:r>
              <a:rPr lang="en-US" altLang="ko-KR" sz="1400" dirty="0">
                <a:solidFill>
                  <a:schemeClr val="accent5"/>
                </a:solidFill>
              </a:rPr>
              <a:t>(3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</p:spTree>
    <p:extLst>
      <p:ext uri="{BB962C8B-B14F-4D97-AF65-F5344CB8AC3E}">
        <p14:creationId xmlns:p14="http://schemas.microsoft.com/office/powerpoint/2010/main" val="30567120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1791309-68FD-41C2-AE46-EE31CE0D485D}"/>
              </a:ext>
            </a:extLst>
          </p:cNvPr>
          <p:cNvSpPr txBox="1"/>
          <p:nvPr/>
        </p:nvSpPr>
        <p:spPr>
          <a:xfrm>
            <a:off x="385623" y="322818"/>
            <a:ext cx="1383712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2. </a:t>
            </a:r>
            <a:r>
              <a:rPr lang="ko-KR" altLang="en-US" b="1" dirty="0">
                <a:latin typeface="+mn-ea"/>
              </a:rPr>
              <a:t>사업성과</a:t>
            </a:r>
            <a:endParaRPr lang="en-US" altLang="ko-KR" b="1" dirty="0">
              <a:latin typeface="+mn-ea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883E5A0-81A7-4C64-941D-7976B3ED7E2D}"/>
              </a:ext>
            </a:extLst>
          </p:cNvPr>
          <p:cNvSpPr txBox="1"/>
          <p:nvPr/>
        </p:nvSpPr>
        <p:spPr>
          <a:xfrm>
            <a:off x="586061" y="871392"/>
            <a:ext cx="3082126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>
                <a:solidFill>
                  <a:schemeClr val="accent5"/>
                </a:solidFill>
              </a:rPr>
              <a:t>○ 주요성과</a:t>
            </a:r>
            <a:r>
              <a:rPr lang="en-US" altLang="ko-KR" sz="1400" dirty="0">
                <a:solidFill>
                  <a:schemeClr val="accent5"/>
                </a:solidFill>
              </a:rPr>
              <a:t>(1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CDC416C0-D29A-4A6A-8E5F-4B7EB3999D4F}"/>
              </a:ext>
            </a:extLst>
          </p:cNvPr>
          <p:cNvSpPr/>
          <p:nvPr/>
        </p:nvSpPr>
        <p:spPr>
          <a:xfrm>
            <a:off x="1340953" y="1470105"/>
            <a:ext cx="7224093" cy="417140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성과 도표 삽입</a:t>
            </a:r>
            <a:endParaRPr lang="en-US" altLang="ko-KR" b="1" u="sng" dirty="0">
              <a:solidFill>
                <a:schemeClr val="accent5"/>
              </a:solidFill>
            </a:endParaRPr>
          </a:p>
          <a:p>
            <a:pPr algn="ctr"/>
            <a:endParaRPr lang="en-US" altLang="ko-KR" dirty="0">
              <a:solidFill>
                <a:schemeClr val="accent5"/>
              </a:solidFill>
            </a:endParaRPr>
          </a:p>
          <a:p>
            <a:pPr algn="ctr"/>
            <a:r>
              <a:rPr lang="en-US" altLang="ko-KR" sz="1600" i="1" dirty="0">
                <a:solidFill>
                  <a:schemeClr val="accent5"/>
                </a:solidFill>
              </a:rPr>
              <a:t>※ </a:t>
            </a:r>
            <a:r>
              <a:rPr lang="ko-KR" altLang="en-US" sz="1600" i="1" dirty="0">
                <a:solidFill>
                  <a:schemeClr val="accent5"/>
                </a:solidFill>
              </a:rPr>
              <a:t>표</a:t>
            </a:r>
            <a:r>
              <a:rPr lang="en-US" altLang="ko-KR" sz="1600" i="1" dirty="0">
                <a:solidFill>
                  <a:schemeClr val="accent5"/>
                </a:solidFill>
              </a:rPr>
              <a:t>, </a:t>
            </a:r>
            <a:r>
              <a:rPr lang="ko-KR" altLang="en-US" sz="1600" i="1" dirty="0">
                <a:solidFill>
                  <a:schemeClr val="accent5"/>
                </a:solidFill>
              </a:rPr>
              <a:t>그래프 등을 활용한 계량 성과 작성</a:t>
            </a:r>
            <a:endParaRPr lang="en-US" altLang="ko-KR" sz="1600" i="1" dirty="0">
              <a:solidFill>
                <a:schemeClr val="accent5"/>
              </a:solidFill>
            </a:endParaRPr>
          </a:p>
          <a:p>
            <a:pPr algn="ctr"/>
            <a:endParaRPr lang="en-US" altLang="ko-KR" sz="500" i="1" dirty="0">
              <a:solidFill>
                <a:schemeClr val="accent5"/>
              </a:solidFill>
            </a:endParaRPr>
          </a:p>
          <a:p>
            <a:pPr algn="ctr"/>
            <a:r>
              <a:rPr lang="ko-KR" altLang="en-US" sz="1400" i="1" dirty="0">
                <a:solidFill>
                  <a:schemeClr val="accent5"/>
                </a:solidFill>
              </a:rPr>
              <a:t>예</a:t>
            </a:r>
            <a:r>
              <a:rPr lang="en-US" altLang="ko-KR" sz="1400" i="1" dirty="0">
                <a:solidFill>
                  <a:schemeClr val="accent5"/>
                </a:solidFill>
              </a:rPr>
              <a:t>) </a:t>
            </a:r>
            <a:r>
              <a:rPr lang="ko-KR" altLang="en-US" sz="1400" i="1" dirty="0">
                <a:solidFill>
                  <a:schemeClr val="accent5"/>
                </a:solidFill>
              </a:rPr>
              <a:t>만족도조사</a:t>
            </a:r>
            <a:r>
              <a:rPr lang="en-US" altLang="ko-KR" sz="1400" i="1" dirty="0">
                <a:solidFill>
                  <a:schemeClr val="accent5"/>
                </a:solidFill>
              </a:rPr>
              <a:t>, </a:t>
            </a:r>
            <a:r>
              <a:rPr lang="ko-KR" altLang="en-US" sz="1400" i="1" dirty="0">
                <a:solidFill>
                  <a:schemeClr val="accent5"/>
                </a:solidFill>
              </a:rPr>
              <a:t>고객 이용현황</a:t>
            </a:r>
            <a:r>
              <a:rPr lang="en-US" altLang="ko-KR" sz="1400" i="1" dirty="0">
                <a:solidFill>
                  <a:schemeClr val="accent5"/>
                </a:solidFill>
              </a:rPr>
              <a:t> </a:t>
            </a:r>
            <a:r>
              <a:rPr lang="ko-KR" altLang="en-US" sz="1400" i="1" dirty="0">
                <a:solidFill>
                  <a:schemeClr val="accent5"/>
                </a:solidFill>
              </a:rPr>
              <a:t>등 </a:t>
            </a:r>
            <a:endParaRPr lang="en-US" altLang="ko-KR" sz="1200" i="1" dirty="0">
              <a:solidFill>
                <a:schemeClr val="accent5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4D68055-4913-4996-BADE-AA73C44B2895}"/>
              </a:ext>
            </a:extLst>
          </p:cNvPr>
          <p:cNvSpPr txBox="1"/>
          <p:nvPr/>
        </p:nvSpPr>
        <p:spPr>
          <a:xfrm>
            <a:off x="586060" y="5881019"/>
            <a:ext cx="2957092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>
                <a:solidFill>
                  <a:schemeClr val="accent5"/>
                </a:solidFill>
              </a:rPr>
              <a:t>-</a:t>
            </a:r>
            <a:r>
              <a:rPr lang="ko-KR" altLang="en-US" sz="1400" dirty="0">
                <a:solidFill>
                  <a:schemeClr val="accent5"/>
                </a:solidFill>
              </a:rPr>
              <a:t> 세부내용</a:t>
            </a:r>
            <a:r>
              <a:rPr lang="en-US" altLang="ko-KR" sz="1400" dirty="0">
                <a:solidFill>
                  <a:schemeClr val="accent5"/>
                </a:solidFill>
              </a:rPr>
              <a:t>(3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</p:spTree>
    <p:extLst>
      <p:ext uri="{BB962C8B-B14F-4D97-AF65-F5344CB8AC3E}">
        <p14:creationId xmlns:p14="http://schemas.microsoft.com/office/powerpoint/2010/main" val="340124160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2883E5A0-81A7-4C64-941D-7976B3ED7E2D}"/>
              </a:ext>
            </a:extLst>
          </p:cNvPr>
          <p:cNvSpPr txBox="1"/>
          <p:nvPr/>
        </p:nvSpPr>
        <p:spPr>
          <a:xfrm>
            <a:off x="586061" y="871392"/>
            <a:ext cx="3082126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>
                <a:solidFill>
                  <a:schemeClr val="accent5"/>
                </a:solidFill>
              </a:rPr>
              <a:t>○ 주요성과</a:t>
            </a:r>
            <a:r>
              <a:rPr lang="en-US" altLang="ko-KR" sz="1400" dirty="0">
                <a:solidFill>
                  <a:schemeClr val="accent5"/>
                </a:solidFill>
              </a:rPr>
              <a:t>(1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CDC416C0-D29A-4A6A-8E5F-4B7EB3999D4F}"/>
              </a:ext>
            </a:extLst>
          </p:cNvPr>
          <p:cNvSpPr/>
          <p:nvPr/>
        </p:nvSpPr>
        <p:spPr>
          <a:xfrm>
            <a:off x="1340953" y="1470105"/>
            <a:ext cx="3103725" cy="391511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이미지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4D68055-4913-4996-BADE-AA73C44B2895}"/>
              </a:ext>
            </a:extLst>
          </p:cNvPr>
          <p:cNvSpPr txBox="1"/>
          <p:nvPr/>
        </p:nvSpPr>
        <p:spPr>
          <a:xfrm>
            <a:off x="586060" y="5881019"/>
            <a:ext cx="2957092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>
                <a:solidFill>
                  <a:schemeClr val="accent5"/>
                </a:solidFill>
              </a:rPr>
              <a:t>-</a:t>
            </a:r>
            <a:r>
              <a:rPr lang="ko-KR" altLang="en-US" sz="1400" dirty="0">
                <a:solidFill>
                  <a:schemeClr val="accent5"/>
                </a:solidFill>
              </a:rPr>
              <a:t> 세부내용</a:t>
            </a:r>
            <a:r>
              <a:rPr lang="en-US" altLang="ko-KR" sz="1400" dirty="0">
                <a:solidFill>
                  <a:schemeClr val="accent5"/>
                </a:solidFill>
              </a:rPr>
              <a:t>(3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1EAAEF39-6679-4BE0-B11B-4572CFF04121}"/>
              </a:ext>
            </a:extLst>
          </p:cNvPr>
          <p:cNvSpPr/>
          <p:nvPr/>
        </p:nvSpPr>
        <p:spPr>
          <a:xfrm>
            <a:off x="5461322" y="1470105"/>
            <a:ext cx="3103725" cy="391511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이미지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31EB16A-190D-4F5B-BD10-E84AB98F3CA7}"/>
              </a:ext>
            </a:extLst>
          </p:cNvPr>
          <p:cNvSpPr txBox="1"/>
          <p:nvPr/>
        </p:nvSpPr>
        <p:spPr>
          <a:xfrm>
            <a:off x="2572855" y="5375024"/>
            <a:ext cx="639919" cy="3494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100" b="1" dirty="0"/>
              <a:t>개선 전</a:t>
            </a:r>
            <a:endParaRPr lang="en-US" altLang="ko-KR" sz="1100" b="1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08E87E21-12CA-4DB3-B846-6944C58942BC}"/>
              </a:ext>
            </a:extLst>
          </p:cNvPr>
          <p:cNvSpPr txBox="1"/>
          <p:nvPr/>
        </p:nvSpPr>
        <p:spPr>
          <a:xfrm>
            <a:off x="6693224" y="5376176"/>
            <a:ext cx="639919" cy="3494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100" b="1" dirty="0"/>
              <a:t>개선 후</a:t>
            </a:r>
            <a:endParaRPr lang="en-US" altLang="ko-KR" sz="1100" b="1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F7E25E8-5BC7-49DB-968E-06F2967FF07A}"/>
              </a:ext>
            </a:extLst>
          </p:cNvPr>
          <p:cNvSpPr txBox="1"/>
          <p:nvPr/>
        </p:nvSpPr>
        <p:spPr>
          <a:xfrm>
            <a:off x="4714794" y="3359918"/>
            <a:ext cx="476412" cy="39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300"/>
              </a:lnSpc>
            </a:pPr>
            <a:r>
              <a:rPr lang="ko-KR" altLang="en-US" sz="2400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⇒</a:t>
            </a:r>
            <a:endParaRPr lang="en-US" altLang="ko-KR" sz="24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F32A625A-E5D0-4BA0-A120-AC9C97350624}"/>
              </a:ext>
            </a:extLst>
          </p:cNvPr>
          <p:cNvSpPr txBox="1"/>
          <p:nvPr/>
        </p:nvSpPr>
        <p:spPr>
          <a:xfrm>
            <a:off x="385623" y="322818"/>
            <a:ext cx="1383712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2. </a:t>
            </a:r>
            <a:r>
              <a:rPr lang="ko-KR" altLang="en-US" b="1" dirty="0">
                <a:latin typeface="+mn-ea"/>
              </a:rPr>
              <a:t>사업성과</a:t>
            </a:r>
            <a:endParaRPr lang="en-US" altLang="ko-KR" b="1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2675866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2883E5A0-81A7-4C64-941D-7976B3ED7E2D}"/>
              </a:ext>
            </a:extLst>
          </p:cNvPr>
          <p:cNvSpPr txBox="1"/>
          <p:nvPr/>
        </p:nvSpPr>
        <p:spPr>
          <a:xfrm>
            <a:off x="586061" y="871392"/>
            <a:ext cx="4100033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400" dirty="0">
                <a:solidFill>
                  <a:schemeClr val="accent5"/>
                </a:solidFill>
              </a:rPr>
              <a:t>○ 사업 추진 방식의 변화</a:t>
            </a:r>
            <a:r>
              <a:rPr lang="en-US" altLang="ko-KR" sz="1400" dirty="0">
                <a:solidFill>
                  <a:schemeClr val="accent5"/>
                </a:solidFill>
              </a:rPr>
              <a:t>(1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CDC416C0-D29A-4A6A-8E5F-4B7EB3999D4F}"/>
              </a:ext>
            </a:extLst>
          </p:cNvPr>
          <p:cNvSpPr/>
          <p:nvPr/>
        </p:nvSpPr>
        <p:spPr>
          <a:xfrm>
            <a:off x="1340953" y="1470105"/>
            <a:ext cx="3103725" cy="391511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이미지</a:t>
            </a:r>
            <a:r>
              <a:rPr lang="en-US" altLang="ko-KR" b="1" u="sng" dirty="0">
                <a:solidFill>
                  <a:schemeClr val="accent5"/>
                </a:solidFill>
              </a:rPr>
              <a:t>(</a:t>
            </a:r>
            <a:r>
              <a:rPr lang="ko-KR" altLang="en-US" b="1" u="sng" dirty="0">
                <a:solidFill>
                  <a:schemeClr val="accent5"/>
                </a:solidFill>
              </a:rPr>
              <a:t>도표</a:t>
            </a:r>
            <a:r>
              <a:rPr lang="en-US" altLang="ko-KR" b="1" u="sng" dirty="0">
                <a:solidFill>
                  <a:schemeClr val="accent5"/>
                </a:solidFill>
              </a:rPr>
              <a:t>)</a:t>
            </a:r>
            <a:r>
              <a:rPr lang="ko-KR" altLang="en-US" b="1" u="sng" dirty="0">
                <a:solidFill>
                  <a:schemeClr val="accent5"/>
                </a:solidFill>
              </a:rPr>
              <a:t>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4D68055-4913-4996-BADE-AA73C44B2895}"/>
              </a:ext>
            </a:extLst>
          </p:cNvPr>
          <p:cNvSpPr txBox="1"/>
          <p:nvPr/>
        </p:nvSpPr>
        <p:spPr>
          <a:xfrm>
            <a:off x="586060" y="5881019"/>
            <a:ext cx="2957092" cy="3592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en-US" altLang="ko-KR" sz="1400" dirty="0">
                <a:solidFill>
                  <a:schemeClr val="accent5"/>
                </a:solidFill>
              </a:rPr>
              <a:t>-</a:t>
            </a:r>
            <a:r>
              <a:rPr lang="ko-KR" altLang="en-US" sz="1400" dirty="0">
                <a:solidFill>
                  <a:schemeClr val="accent5"/>
                </a:solidFill>
              </a:rPr>
              <a:t> 세부내용</a:t>
            </a:r>
            <a:r>
              <a:rPr lang="en-US" altLang="ko-KR" sz="1400" dirty="0">
                <a:solidFill>
                  <a:schemeClr val="accent5"/>
                </a:solidFill>
              </a:rPr>
              <a:t>(3</a:t>
            </a:r>
            <a:r>
              <a:rPr lang="ko-KR" altLang="en-US" sz="1400" dirty="0">
                <a:solidFill>
                  <a:schemeClr val="accent5"/>
                </a:solidFill>
              </a:rPr>
              <a:t>줄 이내</a:t>
            </a:r>
            <a:r>
              <a:rPr lang="en-US" altLang="ko-KR" sz="1400" dirty="0">
                <a:solidFill>
                  <a:schemeClr val="accent5"/>
                </a:solidFill>
              </a:rPr>
              <a:t>, </a:t>
            </a:r>
            <a:r>
              <a:rPr lang="ko-KR" altLang="en-US" sz="1400" dirty="0" err="1">
                <a:solidFill>
                  <a:schemeClr val="accent5"/>
                </a:solidFill>
              </a:rPr>
              <a:t>맑은고딕</a:t>
            </a:r>
            <a:r>
              <a:rPr lang="ko-KR" altLang="en-US" sz="1400" dirty="0">
                <a:solidFill>
                  <a:schemeClr val="accent5"/>
                </a:solidFill>
              </a:rPr>
              <a:t> </a:t>
            </a:r>
            <a:r>
              <a:rPr lang="en-US" altLang="ko-KR" sz="1400" dirty="0">
                <a:solidFill>
                  <a:schemeClr val="accent5"/>
                </a:solidFill>
              </a:rPr>
              <a:t>14pt)</a:t>
            </a:r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1EAAEF39-6679-4BE0-B11B-4572CFF04121}"/>
              </a:ext>
            </a:extLst>
          </p:cNvPr>
          <p:cNvSpPr/>
          <p:nvPr/>
        </p:nvSpPr>
        <p:spPr>
          <a:xfrm>
            <a:off x="5461322" y="1470105"/>
            <a:ext cx="3103725" cy="3915111"/>
          </a:xfrm>
          <a:prstGeom prst="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b="1" u="sng" dirty="0">
                <a:solidFill>
                  <a:schemeClr val="accent5"/>
                </a:solidFill>
              </a:rPr>
              <a:t>이미지</a:t>
            </a:r>
            <a:r>
              <a:rPr lang="en-US" altLang="ko-KR" b="1" u="sng" dirty="0">
                <a:solidFill>
                  <a:schemeClr val="accent5"/>
                </a:solidFill>
              </a:rPr>
              <a:t>(</a:t>
            </a:r>
            <a:r>
              <a:rPr lang="ko-KR" altLang="en-US" b="1" u="sng" dirty="0">
                <a:solidFill>
                  <a:schemeClr val="accent5"/>
                </a:solidFill>
              </a:rPr>
              <a:t>도표</a:t>
            </a:r>
            <a:r>
              <a:rPr lang="en-US" altLang="ko-KR" b="1" u="sng" dirty="0">
                <a:solidFill>
                  <a:schemeClr val="accent5"/>
                </a:solidFill>
              </a:rPr>
              <a:t>)</a:t>
            </a:r>
            <a:r>
              <a:rPr lang="ko-KR" altLang="en-US" b="1" u="sng" dirty="0">
                <a:solidFill>
                  <a:schemeClr val="accent5"/>
                </a:solidFill>
              </a:rPr>
              <a:t> 삽입</a:t>
            </a:r>
            <a:endParaRPr lang="en-US" altLang="ko-KR" b="1" u="sng" dirty="0">
              <a:solidFill>
                <a:schemeClr val="accent5"/>
              </a:solidFill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31EB16A-190D-4F5B-BD10-E84AB98F3CA7}"/>
              </a:ext>
            </a:extLst>
          </p:cNvPr>
          <p:cNvSpPr txBox="1"/>
          <p:nvPr/>
        </p:nvSpPr>
        <p:spPr>
          <a:xfrm>
            <a:off x="2572855" y="5375024"/>
            <a:ext cx="639919" cy="3494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100" b="1" dirty="0"/>
              <a:t>개선 전</a:t>
            </a:r>
            <a:endParaRPr lang="en-US" altLang="ko-KR" sz="1100" b="1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08E87E21-12CA-4DB3-B846-6944C58942BC}"/>
              </a:ext>
            </a:extLst>
          </p:cNvPr>
          <p:cNvSpPr txBox="1"/>
          <p:nvPr/>
        </p:nvSpPr>
        <p:spPr>
          <a:xfrm>
            <a:off x="6693224" y="5376176"/>
            <a:ext cx="639919" cy="3494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ko-KR" altLang="en-US" sz="1100" b="1" dirty="0"/>
              <a:t>개선 후</a:t>
            </a:r>
            <a:endParaRPr lang="en-US" altLang="ko-KR" sz="1100" b="1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F7E25E8-5BC7-49DB-968E-06F2967FF07A}"/>
              </a:ext>
            </a:extLst>
          </p:cNvPr>
          <p:cNvSpPr txBox="1"/>
          <p:nvPr/>
        </p:nvSpPr>
        <p:spPr>
          <a:xfrm>
            <a:off x="4714794" y="3359918"/>
            <a:ext cx="476412" cy="39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300"/>
              </a:lnSpc>
            </a:pPr>
            <a:r>
              <a:rPr lang="ko-KR" altLang="en-US" sz="2400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⇒</a:t>
            </a:r>
            <a:endParaRPr lang="en-US" altLang="ko-KR" sz="2400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89A8314-4DE4-4401-906E-D8948297987D}"/>
              </a:ext>
            </a:extLst>
          </p:cNvPr>
          <p:cNvSpPr txBox="1"/>
          <p:nvPr/>
        </p:nvSpPr>
        <p:spPr>
          <a:xfrm>
            <a:off x="385623" y="322818"/>
            <a:ext cx="2470548" cy="41197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800"/>
              </a:lnSpc>
            </a:pPr>
            <a:r>
              <a:rPr lang="en-US" altLang="ko-KR" b="1" dirty="0">
                <a:latin typeface="+mn-ea"/>
              </a:rPr>
              <a:t>2. </a:t>
            </a:r>
            <a:r>
              <a:rPr lang="ko-KR" altLang="en-US" b="1" dirty="0">
                <a:latin typeface="+mn-ea"/>
              </a:rPr>
              <a:t>사후평가 및 시사점</a:t>
            </a:r>
            <a:endParaRPr lang="en-US" altLang="ko-KR" b="1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40547317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1030</TotalTime>
  <Words>544</Words>
  <Application>Microsoft Office PowerPoint</Application>
  <PresentationFormat>A4 용지(210x297mm)</PresentationFormat>
  <Paragraphs>93</Paragraphs>
  <Slides>12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12</vt:i4>
      </vt:variant>
    </vt:vector>
  </HeadingPairs>
  <TitlesOfParts>
    <vt:vector size="17" baseType="lpstr">
      <vt:lpstr>맑은 고딕</vt:lpstr>
      <vt:lpstr>Arial</vt:lpstr>
      <vt:lpstr>Calibri</vt:lpstr>
      <vt:lpstr>Calibri Light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KCDF</dc:creator>
  <cp:lastModifiedBy>우지현</cp:lastModifiedBy>
  <cp:revision>42</cp:revision>
  <dcterms:created xsi:type="dcterms:W3CDTF">2023-01-27T00:29:08Z</dcterms:created>
  <dcterms:modified xsi:type="dcterms:W3CDTF">2024-04-14T13:08:58Z</dcterms:modified>
</cp:coreProperties>
</file>

<file path=docProps/thumbnail.jpeg>
</file>